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 id="2147484751" r:id="rId4"/>
    <p:sldMasterId id="2147484762" r:id="rId5"/>
  </p:sldMasterIdLst>
  <p:notesMasterIdLst>
    <p:notesMasterId r:id="rId47"/>
  </p:notesMasterIdLst>
  <p:handoutMasterIdLst>
    <p:handoutMasterId r:id="rId48"/>
  </p:handoutMasterIdLst>
  <p:sldIdLst>
    <p:sldId id="670" r:id="rId6"/>
    <p:sldId id="1719" r:id="rId7"/>
    <p:sldId id="1670" r:id="rId8"/>
    <p:sldId id="3125" r:id="rId9"/>
    <p:sldId id="3128" r:id="rId10"/>
    <p:sldId id="3165" r:id="rId11"/>
    <p:sldId id="3180" r:id="rId12"/>
    <p:sldId id="3166" r:id="rId13"/>
    <p:sldId id="3181" r:id="rId14"/>
    <p:sldId id="3132" r:id="rId15"/>
    <p:sldId id="3124" r:id="rId16"/>
    <p:sldId id="3129" r:id="rId17"/>
    <p:sldId id="3183" r:id="rId18"/>
    <p:sldId id="3182" r:id="rId19"/>
    <p:sldId id="1234" r:id="rId20"/>
    <p:sldId id="1245" r:id="rId21"/>
    <p:sldId id="3159" r:id="rId22"/>
    <p:sldId id="3133" r:id="rId23"/>
    <p:sldId id="3126" r:id="rId24"/>
    <p:sldId id="3130" r:id="rId25"/>
    <p:sldId id="3184" r:id="rId26"/>
    <p:sldId id="3185" r:id="rId27"/>
    <p:sldId id="3186" r:id="rId28"/>
    <p:sldId id="3187" r:id="rId29"/>
    <p:sldId id="3135" r:id="rId30"/>
    <p:sldId id="3127" r:id="rId31"/>
    <p:sldId id="3131" r:id="rId32"/>
    <p:sldId id="1268" r:id="rId33"/>
    <p:sldId id="3144" r:id="rId34"/>
    <p:sldId id="3188" r:id="rId35"/>
    <p:sldId id="3189" r:id="rId36"/>
    <p:sldId id="1298" r:id="rId37"/>
    <p:sldId id="1299" r:id="rId38"/>
    <p:sldId id="1256" r:id="rId39"/>
    <p:sldId id="3134" r:id="rId40"/>
    <p:sldId id="1896" r:id="rId41"/>
    <p:sldId id="3136" r:id="rId42"/>
    <p:sldId id="3153" r:id="rId43"/>
    <p:sldId id="3137" r:id="rId44"/>
    <p:sldId id="689" r:id="rId45"/>
    <p:sldId id="1884"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3165"/>
            <p14:sldId id="3180"/>
            <p14:sldId id="3166"/>
            <p14:sldId id="3181"/>
            <p14:sldId id="3132"/>
            <p14:sldId id="3124"/>
            <p14:sldId id="3129"/>
            <p14:sldId id="3183"/>
            <p14:sldId id="3182"/>
            <p14:sldId id="1234"/>
            <p14:sldId id="1245"/>
            <p14:sldId id="3159"/>
            <p14:sldId id="3133"/>
            <p14:sldId id="3126"/>
            <p14:sldId id="3130"/>
            <p14:sldId id="3184"/>
            <p14:sldId id="3185"/>
            <p14:sldId id="3186"/>
            <p14:sldId id="3187"/>
            <p14:sldId id="3135"/>
            <p14:sldId id="3127"/>
            <p14:sldId id="3131"/>
            <p14:sldId id="1268"/>
            <p14:sldId id="3144"/>
            <p14:sldId id="3188"/>
            <p14:sldId id="3189"/>
            <p14:sldId id="1298"/>
            <p14:sldId id="1299"/>
            <p14:sldId id="1256"/>
            <p14:sldId id="3134"/>
          </p14:sldIdLst>
        </p14:section>
        <p14:section name="Lab Content" id="{DED81072-52AB-4250-8920-201B3C5D2D2E}">
          <p14:sldIdLst>
            <p14:sldId id="1896"/>
            <p14:sldId id="3136"/>
            <p14:sldId id="3153"/>
            <p14:sldId id="3137"/>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45" autoAdjust="0"/>
    <p:restoredTop sz="87193" autoAdjust="0"/>
  </p:normalViewPr>
  <p:slideViewPr>
    <p:cSldViewPr snapToGrid="0">
      <p:cViewPr varScale="1">
        <p:scale>
          <a:sx n="82" d="100"/>
          <a:sy n="82" d="100"/>
        </p:scale>
        <p:origin x="69" y="20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4/8/2019 7:35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4/8/2019 7:34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05918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32867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a:buFont typeface="Arial" panose="020B0604020202020204" pitchFamily="34" charset="0"/>
              <a:buChar char="•"/>
            </a:pPr>
            <a:r>
              <a:rPr lang="en-GB" dirty="0"/>
              <a:t>MPP is often a single master system (one control node) with multiple</a:t>
            </a:r>
            <a:r>
              <a:rPr lang="en-GB" baseline="0" dirty="0"/>
              <a:t> slaves (multiple compute node – upto 60 nodes)</a:t>
            </a:r>
            <a:endParaRPr lang="en-GB" dirty="0"/>
          </a:p>
          <a:p>
            <a:pPr marL="185715" indent="-185715">
              <a:buFont typeface="Arial" panose="020B0604020202020204" pitchFamily="34" charset="0"/>
              <a:buChar char="•"/>
            </a:pPr>
            <a:r>
              <a:rPr lang="en-GB" dirty="0"/>
              <a:t>Therefore only</a:t>
            </a:r>
            <a:r>
              <a:rPr lang="en-GB" baseline="0" dirty="0"/>
              <a:t> one Control Node</a:t>
            </a:r>
            <a:endParaRPr lang="en-GB" dirty="0"/>
          </a:p>
          <a:p>
            <a:pPr marL="185715" indent="-185715">
              <a:buFont typeface="Arial" panose="020B0604020202020204" pitchFamily="34" charset="0"/>
              <a:buChar char="•"/>
            </a:pPr>
            <a:r>
              <a:rPr lang="en-GB" baseline="0" dirty="0"/>
              <a:t>The compute node:</a:t>
            </a:r>
          </a:p>
          <a:p>
            <a:pPr marL="680954" lvl="1" indent="-185715"/>
            <a:r>
              <a:rPr lang="en-GB" baseline="0" dirty="0"/>
              <a:t>does </a:t>
            </a:r>
            <a:r>
              <a:rPr lang="en-GB" b="1" baseline="0" dirty="0"/>
              <a:t>most</a:t>
            </a:r>
            <a:r>
              <a:rPr lang="en-GB" baseline="0" dirty="0"/>
              <a:t> of the data processing work</a:t>
            </a:r>
          </a:p>
          <a:p>
            <a:pPr marL="680954" lvl="1" indent="-185715"/>
            <a:r>
              <a:rPr lang="en-GB" baseline="0" dirty="0"/>
              <a:t>Final Computation can happen on Control node but not always</a:t>
            </a:r>
          </a:p>
          <a:p>
            <a:pPr marL="680954" lvl="1" indent="-185715"/>
            <a:r>
              <a:rPr lang="en-GB" baseline="0" dirty="0"/>
              <a:t>Holds the data</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B87FE8-20C8-48E8-9194-F59FB313BAAD}" type="slidenum">
              <a:rPr kumimoji="0" lang="en-GB"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GB"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6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9930" y="4861441"/>
            <a:ext cx="5679440" cy="4605576"/>
          </a:xfrm>
          <a:prstGeom prst="rect">
            <a:avLst/>
          </a:prstGeom>
        </p:spPr>
        <p:txBody>
          <a:bodyPr>
            <a:normAutofit/>
          </a:bodyPr>
          <a:lstStyle/>
          <a:p>
            <a:pPr marL="185715" indent="-185715" defTabSz="990438">
              <a:spcAft>
                <a:spcPts val="361"/>
              </a:spcAft>
              <a:defRPr/>
            </a:pPr>
            <a:r>
              <a:rPr lang="en-US" dirty="0">
                <a:solidFill>
                  <a:schemeClr val="bg1"/>
                </a:solidFill>
                <a:latin typeface="Segoe" pitchFamily="34" charset="0"/>
              </a:rPr>
              <a:t>Distributed tables</a:t>
            </a:r>
          </a:p>
          <a:p>
            <a:pPr marL="185715" indent="-185715" defTabSz="990438">
              <a:spcAft>
                <a:spcPts val="361"/>
              </a:spcAft>
              <a:defRPr/>
            </a:pPr>
            <a:r>
              <a:rPr lang="en-US" dirty="0">
                <a:solidFill>
                  <a:schemeClr val="bg1"/>
                </a:solidFill>
                <a:latin typeface="Segoe" pitchFamily="34" charset="0"/>
              </a:rPr>
              <a:t>  - Each distribution is a separate physical table in the DBMS</a:t>
            </a:r>
          </a:p>
          <a:p>
            <a:pPr marL="185715" indent="-185715" defTabSz="990438">
              <a:spcAft>
                <a:spcPts val="361"/>
              </a:spcAft>
              <a:defRPr/>
            </a:pPr>
            <a:r>
              <a:rPr lang="en-US" dirty="0">
                <a:solidFill>
                  <a:schemeClr val="bg1"/>
                </a:solidFill>
                <a:latin typeface="Segoe" pitchFamily="34" charset="0"/>
              </a:rPr>
              <a:t>  - Related to but different from partitioned tables</a:t>
            </a:r>
            <a:br>
              <a:rPr lang="en-US" dirty="0">
                <a:solidFill>
                  <a:schemeClr val="bg1"/>
                </a:solidFill>
                <a:latin typeface="Segoe" pitchFamily="34" charset="0"/>
              </a:rPr>
            </a:br>
            <a:endParaRPr lang="en-US" dirty="0">
              <a:solidFill>
                <a:schemeClr val="bg1"/>
              </a:solidFill>
              <a:latin typeface="Segoe" pitchFamily="34" charset="0"/>
            </a:endParaRPr>
          </a:p>
          <a:p>
            <a:pPr marL="185715" indent="-185715" defTabSz="990438">
              <a:spcAft>
                <a:spcPts val="361"/>
              </a:spcAft>
              <a:defRPr/>
            </a:pPr>
            <a:r>
              <a:rPr lang="en-US" dirty="0">
                <a:solidFill>
                  <a:schemeClr val="bg1"/>
                </a:solidFill>
                <a:latin typeface="Segoe" pitchFamily="34" charset="0"/>
              </a:rPr>
              <a:t>Replicated tables are not supported in Azure SQL Data Warehouse</a:t>
            </a:r>
          </a:p>
          <a:p>
            <a:pPr marL="185715" indent="-185715"/>
            <a:endParaRPr lang="en-US" dirty="0">
              <a:solidFill>
                <a:schemeClr val="bg1"/>
              </a:solidFill>
              <a:latin typeface="Segoe" pitchFamily="34" charset="0"/>
            </a:endParaRPr>
          </a:p>
          <a:p>
            <a:pPr marL="185715" indent="-185715" defTabSz="990438">
              <a:spcAft>
                <a:spcPts val="361"/>
              </a:spcAft>
              <a:defRPr/>
            </a:pPr>
            <a:r>
              <a:rPr lang="en-US" dirty="0">
                <a:solidFill>
                  <a:schemeClr val="bg1"/>
                </a:solidFill>
                <a:latin typeface="Segoe" pitchFamily="34" charset="0"/>
              </a:rPr>
              <a:t>Temporary table</a:t>
            </a:r>
          </a:p>
          <a:p>
            <a:pPr marL="185715" indent="-185715" defTabSz="990438">
              <a:spcAft>
                <a:spcPts val="361"/>
              </a:spcAft>
              <a:defRPr/>
            </a:pPr>
            <a:r>
              <a:rPr lang="en-US" dirty="0">
                <a:solidFill>
                  <a:schemeClr val="bg1"/>
                </a:solidFill>
                <a:latin typeface="Segoe" pitchFamily="34" charset="0"/>
              </a:rPr>
              <a:t>  - A table used to distribute data to multiple locations for query optimizations and aggregations</a:t>
            </a:r>
          </a:p>
          <a:p>
            <a:pPr defTabSz="990438">
              <a:spcAft>
                <a:spcPts val="361"/>
              </a:spcAft>
              <a:defRPr/>
            </a:pPr>
            <a:endParaRPr lang="en-US" dirty="0">
              <a:solidFill>
                <a:schemeClr val="bg1"/>
              </a:solidFill>
              <a:latin typeface="Segoe" pitchFamily="34" charset="0"/>
            </a:endParaRPr>
          </a:p>
          <a:p>
            <a:pPr defTabSz="990438">
              <a:spcAft>
                <a:spcPts val="361"/>
              </a:spcAft>
              <a:defRPr/>
            </a:pPr>
            <a:r>
              <a:rPr lang="en-US" dirty="0">
                <a:solidFill>
                  <a:schemeClr val="bg1"/>
                </a:solidFill>
                <a:latin typeface="Segoe" pitchFamily="34" charset="0"/>
              </a:rPr>
              <a:t>https://azure.microsoft.com/en-us/documentation/articles/sql-data-warehouse-tables-distribute/</a:t>
            </a:r>
          </a:p>
          <a:p>
            <a:pPr defTabSz="990438">
              <a:spcAft>
                <a:spcPts val="361"/>
              </a:spcAft>
              <a:defRPr/>
            </a:pPr>
            <a:endParaRPr lang="en-US" dirty="0">
              <a:solidFill>
                <a:schemeClr val="bg1"/>
              </a:solidFill>
              <a:latin typeface="Segoe" pitchFamily="34" charset="0"/>
            </a:endParaRPr>
          </a:p>
          <a:p>
            <a:pPr defTabSz="990438">
              <a:spcAft>
                <a:spcPts val="361"/>
              </a:spcAft>
              <a:defRPr/>
            </a:pPr>
            <a:endParaRPr lang="en-US" dirty="0">
              <a:solidFill>
                <a:schemeClr val="bg1"/>
              </a:solidFill>
              <a:latin typeface="Segoe" pitchFamily="34" charset="0"/>
            </a:endParaRPr>
          </a:p>
        </p:txBody>
      </p:sp>
      <p:sp>
        <p:nvSpPr>
          <p:cNvPr id="4" name="Slide Number Placeholder 3"/>
          <p:cNvSpPr>
            <a:spLocks noGrp="1"/>
          </p:cNvSpPr>
          <p:nvPr>
            <p:ph type="sldNum" sz="quarter" idx="10"/>
          </p:nvPr>
        </p:nvSpPr>
        <p:spPr/>
        <p:txBody>
          <a:bodyPr/>
          <a:lstStyle/>
          <a:p>
            <a:fld id="{059FABF0-CAF1-498D-A618-5D7F328BF6CF}" type="slidenum">
              <a:rPr lang="en-US" smtClean="0"/>
              <a:pPr/>
              <a:t>16</a:t>
            </a:fld>
            <a:endParaRPr lang="en-US" dirty="0"/>
          </a:p>
        </p:txBody>
      </p:sp>
    </p:spTree>
    <p:extLst>
      <p:ext uri="{BB962C8B-B14F-4D97-AF65-F5344CB8AC3E}">
        <p14:creationId xmlns:p14="http://schemas.microsoft.com/office/powerpoint/2010/main" val="2688258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2227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66152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40315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217110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18603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87296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910616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1244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2256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70673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824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752556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819311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688123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HDInsight is the same as  HDP </a:t>
            </a:r>
          </a:p>
          <a:p>
            <a:endParaRPr lang="en-US" dirty="0"/>
          </a:p>
          <a:p>
            <a:r>
              <a:rPr lang="en-US" dirty="0"/>
              <a:t>HDP =“ Hortonworks</a:t>
            </a:r>
            <a:r>
              <a:rPr lang="en-US" baseline="0" dirty="0"/>
              <a:t> HDP”</a:t>
            </a:r>
            <a:endParaRPr lang="en-US"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2418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8352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https://azure.microsoft.com/en-us/documentation/articles/sql-data-warehouse-load-polybase-guide/</a:t>
            </a:r>
          </a:p>
        </p:txBody>
      </p:sp>
      <p:sp>
        <p:nvSpPr>
          <p:cNvPr id="5" name="Date Placeholder 4"/>
          <p:cNvSpPr>
            <a:spLocks noGrp="1"/>
          </p:cNvSpPr>
          <p:nvPr>
            <p:ph type="dt" idx="11"/>
          </p:nvPr>
        </p:nvSpPr>
        <p:spPr/>
        <p:txBody>
          <a:bodyPr/>
          <a:lstStyle/>
          <a:p>
            <a:fld id="{E74353ED-ACB2-44BF-A903-985B0AF962B7}" type="datetime1">
              <a:rPr lang="en-US" smtClean="0"/>
              <a:t>4/8/2019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677582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298588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245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76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4736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0892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81101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923001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051560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30"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30"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4" name="TextBox 13"/>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Tree>
    <p:extLst>
      <p:ext uri="{BB962C8B-B14F-4D97-AF65-F5344CB8AC3E}">
        <p14:creationId xmlns:p14="http://schemas.microsoft.com/office/powerpoint/2010/main" val="28077704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493345" y="1189176"/>
            <a:ext cx="11280012" cy="2896984"/>
          </a:xfrm>
        </p:spPr>
        <p:txBody>
          <a:bodyPr/>
          <a:lstStyle>
            <a:lvl1pPr marL="0" indent="0">
              <a:buNone/>
              <a:defRPr/>
            </a:lvl1pPr>
            <a:lvl2pPr marL="28012" indent="0">
              <a:buNone/>
              <a:defRPr sz="2745"/>
            </a:lvl2pPr>
            <a:lvl3pPr marL="219428" indent="0">
              <a:buNone/>
              <a:defRPr sz="2745"/>
            </a:lvl3pPr>
            <a:lvl4pPr marL="466868" indent="0">
              <a:buNone/>
              <a:defRPr sz="2353"/>
            </a:lvl4pPr>
            <a:lvl5pPr marL="725201" indent="0">
              <a:buNone/>
              <a:defRPr sz="23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76016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93344" y="1189176"/>
            <a:ext cx="11280013" cy="2731325"/>
          </a:xfrm>
        </p:spPr>
        <p:txBody>
          <a:bodyPr wrap="square">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43866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Top bullet w/color">
    <p:spTree>
      <p:nvGrpSpPr>
        <p:cNvPr id="1" name=""/>
        <p:cNvGrpSpPr/>
        <p:nvPr/>
      </p:nvGrpSpPr>
      <p:grpSpPr>
        <a:xfrm>
          <a:off x="0" y="0"/>
          <a:ext cx="0" cy="0"/>
          <a:chOff x="0" y="0"/>
          <a:chExt cx="0" cy="0"/>
        </a:xfrm>
      </p:grpSpPr>
      <p:sp>
        <p:nvSpPr>
          <p:cNvPr id="2" name="Title 1"/>
          <p:cNvSpPr>
            <a:spLocks noGrp="1"/>
          </p:cNvSpPr>
          <p:nvPr>
            <p:ph type="title"/>
          </p:nvPr>
        </p:nvSpPr>
        <p:spPr>
          <a:xfrm>
            <a:off x="505019" y="303313"/>
            <a:ext cx="11151917" cy="884307"/>
          </a:xfrm>
        </p:spPr>
        <p:txBody>
          <a:bodyPr/>
          <a:lstStyle/>
          <a:p>
            <a:r>
              <a:rPr lang="en-US" dirty="0"/>
              <a:t>Click to edit Master title style</a:t>
            </a:r>
          </a:p>
        </p:txBody>
      </p:sp>
      <p:sp>
        <p:nvSpPr>
          <p:cNvPr id="5" name="Text Placeholder 4"/>
          <p:cNvSpPr>
            <a:spLocks noGrp="1"/>
          </p:cNvSpPr>
          <p:nvPr>
            <p:ph type="body" sz="quarter" idx="10"/>
          </p:nvPr>
        </p:nvSpPr>
        <p:spPr>
          <a:xfrm>
            <a:off x="519248" y="1210033"/>
            <a:ext cx="11151917" cy="3017692"/>
          </a:xfrm>
          <a:prstGeom prst="rect">
            <a:avLst/>
          </a:prstGeom>
        </p:spPr>
        <p:txBody>
          <a:bodyPr/>
          <a:lstStyle>
            <a:lvl1pPr marL="0" indent="0">
              <a:buFont typeface="Wingdings" pitchFamily="2" charset="2"/>
              <a:buNone/>
              <a:defRPr sz="3529">
                <a:solidFill>
                  <a:srgbClr val="FFC000"/>
                </a:solidFill>
                <a:latin typeface="+mn-lt"/>
              </a:defRPr>
            </a:lvl1pPr>
            <a:lvl2pPr marL="517426" indent="-233318">
              <a:buFont typeface="Wingdings" pitchFamily="2" charset="2"/>
              <a:buChar char="§"/>
              <a:defRPr>
                <a:latin typeface="+mj-lt"/>
              </a:defRPr>
            </a:lvl2pPr>
            <a:lvl3pPr marL="741221" indent="-223795">
              <a:buFont typeface="Wingdings" pitchFamily="2" charset="2"/>
              <a:buChar char="§"/>
              <a:tabLst/>
              <a:defRPr>
                <a:latin typeface="+mj-lt"/>
              </a:defRPr>
            </a:lvl3pPr>
            <a:lvl4pPr marL="914225" indent="-173004">
              <a:buFont typeface="Wingdings" pitchFamily="2" charset="2"/>
              <a:buChar char="§"/>
              <a:defRPr>
                <a:latin typeface="+mj-lt"/>
              </a:defRPr>
            </a:lvl4pPr>
            <a:lvl5pPr marL="1087229" indent="-173004">
              <a:buFont typeface="Wingdings" pitchFamily="2" charset="2"/>
              <a:buChar char="§"/>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04279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93345" y="1209144"/>
            <a:ext cx="5378548" cy="3560875"/>
          </a:xfrm>
        </p:spPr>
        <p:txBody>
          <a:bodyPr wrap="square">
            <a:spAutoFit/>
          </a:bodyPr>
          <a:lstStyle>
            <a:lvl1pPr marL="0" indent="0">
              <a:spcBef>
                <a:spcPts val="1200"/>
              </a:spcBef>
              <a:buClr>
                <a:schemeClr val="tx1"/>
              </a:buClr>
              <a:buFont typeface="Wingdings" pitchFamily="2" charset="2"/>
              <a:buNone/>
              <a:defRPr sz="3529"/>
            </a:lvl1pPr>
            <a:lvl2pPr marL="0" indent="0">
              <a:buNone/>
              <a:defRPr sz="2745"/>
            </a:lvl2pPr>
            <a:lvl3pPr marL="227209" indent="0">
              <a:buNone/>
              <a:tabLst/>
              <a:defRPr sz="2745"/>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871893" y="1209143"/>
            <a:ext cx="5901464" cy="3017692"/>
          </a:xfrm>
        </p:spPr>
        <p:txBody>
          <a:bodyPr wrap="square">
            <a:spAutoFit/>
          </a:bodyPr>
          <a:lstStyle>
            <a:lvl1pPr marL="0" indent="0">
              <a:spcBef>
                <a:spcPts val="1200"/>
              </a:spcBef>
              <a:buClr>
                <a:schemeClr val="tx1"/>
              </a:buClr>
              <a:buFont typeface="Wingdings" pitchFamily="2" charset="2"/>
              <a:buNone/>
              <a:defRPr sz="3529"/>
            </a:lvl1pPr>
            <a:lvl2pPr marL="0" indent="0">
              <a:buNone/>
              <a:defRPr sz="2745"/>
            </a:lvl2pPr>
            <a:lvl3pPr marL="227209" indent="0">
              <a:buNone/>
              <a:tabLst/>
              <a:defRPr sz="2745"/>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87433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02727" y="1216082"/>
            <a:ext cx="5389842" cy="3560875"/>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745"/>
            </a:lvl2pPr>
            <a:lvl3pPr marL="685803" indent="-165101">
              <a:tabLst/>
              <a:defRPr sz="2745"/>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892570" y="1216082"/>
            <a:ext cx="5880788" cy="3560875"/>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745"/>
            </a:lvl2pPr>
            <a:lvl3pPr marL="685803" indent="-165101">
              <a:tabLst/>
              <a:defRPr sz="2745"/>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54886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389861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1487846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1916039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65781"/>
            <a:ext cx="3223861" cy="690695"/>
          </a:xfrm>
          <a:prstGeom prst="rect">
            <a:avLst/>
          </a:prstGeom>
        </p:spPr>
      </p:pic>
      <p:sp>
        <p:nvSpPr>
          <p:cNvPr id="4" name="TextBox 3"/>
          <p:cNvSpPr txBox="1"/>
          <p:nvPr userDrawn="1"/>
        </p:nvSpPr>
        <p:spPr>
          <a:xfrm>
            <a:off x="3107917" y="1710609"/>
            <a:ext cx="6648484" cy="1077603"/>
          </a:xfrm>
          <a:prstGeom prst="rect">
            <a:avLst/>
          </a:prstGeom>
        </p:spPr>
        <p:txBody>
          <a:bodyPr vert="horz" wrap="square" lIns="0" tIns="0" rIns="0" bIns="0" rtlCol="0">
            <a:spAutoFit/>
          </a:bodyPr>
          <a:lstStyle/>
          <a:p>
            <a:pPr>
              <a:lnSpc>
                <a:spcPts val="7842"/>
              </a:lnSpc>
            </a:pPr>
            <a:r>
              <a:rPr lang="en-US" sz="11273" spc="-98" dirty="0">
                <a:ln w="3175">
                  <a:noFill/>
                </a:ln>
                <a:gradFill>
                  <a:gsLst>
                    <a:gs pos="0">
                      <a:srgbClr val="FBFBFB"/>
                    </a:gs>
                    <a:gs pos="86000">
                      <a:srgbClr val="FBFBFB"/>
                    </a:gs>
                  </a:gsLst>
                  <a:lin ang="5400000" scaled="0"/>
                </a:gradFill>
                <a:latin typeface="+mj-lt"/>
                <a:cs typeface="Segoe Light"/>
              </a:rPr>
              <a:t>Questions?</a:t>
            </a:r>
          </a:p>
        </p:txBody>
      </p:sp>
      <p:sp>
        <p:nvSpPr>
          <p:cNvPr id="5" name="TextBox 4"/>
          <p:cNvSpPr txBox="1"/>
          <p:nvPr userDrawn="1"/>
        </p:nvSpPr>
        <p:spPr>
          <a:xfrm>
            <a:off x="327475" y="5697561"/>
            <a:ext cx="11520584" cy="794658"/>
          </a:xfrm>
          <a:prstGeom prst="rect">
            <a:avLst/>
          </a:prstGeom>
          <a:noFill/>
        </p:spPr>
        <p:txBody>
          <a:bodyPr wrap="square" rtlCol="0">
            <a:spAutoFit/>
          </a:bodyPr>
          <a:lstStyle/>
          <a:p>
            <a:pPr defTabSz="597442">
              <a:lnSpc>
                <a:spcPts val="1385"/>
              </a:lnSpc>
            </a:pPr>
            <a:r>
              <a:rPr lang="en-US" sz="1045" dirty="0">
                <a:solidFill>
                  <a:schemeClr val="tx1"/>
                </a:solidFill>
              </a:rPr>
              <a:t>© 2016 Microsoft Corporation. All rights reserved. Microsoft, Microsoft SQL</a:t>
            </a:r>
            <a:r>
              <a:rPr lang="en-US" sz="1045" baseline="0" dirty="0">
                <a:solidFill>
                  <a:schemeClr val="tx1"/>
                </a:solidFill>
              </a:rPr>
              <a:t> Server, </a:t>
            </a:r>
            <a:r>
              <a:rPr lang="en-US" sz="1045" dirty="0">
                <a:solidFill>
                  <a:schemeClr val="tx1"/>
                </a:solidFill>
              </a:rPr>
              <a:t>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1958" y="2855042"/>
            <a:ext cx="3137487" cy="2647631"/>
          </a:xfrm>
          <a:prstGeom prst="rect">
            <a:avLst/>
          </a:prstGeom>
        </p:spPr>
      </p:pic>
    </p:spTree>
    <p:extLst>
      <p:ext uri="{BB962C8B-B14F-4D97-AF65-F5344CB8AC3E}">
        <p14:creationId xmlns:p14="http://schemas.microsoft.com/office/powerpoint/2010/main" val="151801160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30"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30"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4" name="TextBox 13"/>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Tree>
    <p:extLst>
      <p:ext uri="{BB962C8B-B14F-4D97-AF65-F5344CB8AC3E}">
        <p14:creationId xmlns:p14="http://schemas.microsoft.com/office/powerpoint/2010/main" val="33104962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418643" y="1189176"/>
            <a:ext cx="11354714" cy="2896984"/>
          </a:xfrm>
        </p:spPr>
        <p:txBody>
          <a:bodyPr/>
          <a:lstStyle>
            <a:lvl1pPr marL="0" indent="0">
              <a:lnSpc>
                <a:spcPct val="100000"/>
              </a:lnSpc>
              <a:spcBef>
                <a:spcPts val="1176"/>
              </a:spcBef>
              <a:buNone/>
              <a:defRPr sz="3529"/>
            </a:lvl1pPr>
            <a:lvl2pPr marL="28012" indent="0">
              <a:lnSpc>
                <a:spcPct val="100000"/>
              </a:lnSpc>
              <a:spcBef>
                <a:spcPts val="1176"/>
              </a:spcBef>
              <a:buNone/>
              <a:defRPr sz="2745">
                <a:latin typeface="+mj-lt"/>
              </a:defRPr>
            </a:lvl2pPr>
            <a:lvl3pPr marL="219428" indent="0">
              <a:lnSpc>
                <a:spcPct val="100000"/>
              </a:lnSpc>
              <a:spcBef>
                <a:spcPts val="1176"/>
              </a:spcBef>
              <a:buNone/>
              <a:defRPr sz="2745">
                <a:latin typeface="+mj-lt"/>
              </a:defRPr>
            </a:lvl3pPr>
            <a:lvl4pPr marL="466868" indent="0">
              <a:lnSpc>
                <a:spcPct val="100000"/>
              </a:lnSpc>
              <a:spcBef>
                <a:spcPts val="1176"/>
              </a:spcBef>
              <a:buNone/>
              <a:defRPr sz="2353">
                <a:latin typeface="+mj-lt"/>
              </a:defRPr>
            </a:lvl4pPr>
            <a:lvl5pPr marL="725201" indent="0">
              <a:lnSpc>
                <a:spcPct val="100000"/>
              </a:lnSpc>
              <a:spcBef>
                <a:spcPts val="1176"/>
              </a:spcBef>
              <a:buNone/>
              <a:defRPr sz="2353">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87782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8642" y="1189177"/>
            <a:ext cx="11354715" cy="2715922"/>
          </a:xfrm>
        </p:spPr>
        <p:txBody>
          <a:bodyPr wrap="square">
            <a:spAutoFit/>
          </a:bodyPr>
          <a:lstStyle>
            <a:lvl1pPr>
              <a:lnSpc>
                <a:spcPct val="100000"/>
              </a:lnSpc>
              <a:spcBef>
                <a:spcPts val="1176"/>
              </a:spcBef>
              <a:defRPr sz="3529"/>
            </a:lvl1pPr>
            <a:lvl2pPr>
              <a:lnSpc>
                <a:spcPct val="100000"/>
              </a:lnSpc>
              <a:spcBef>
                <a:spcPts val="1176"/>
              </a:spcBef>
              <a:defRPr>
                <a:latin typeface="+mj-lt"/>
              </a:defRPr>
            </a:lvl2pPr>
            <a:lvl3pPr>
              <a:lnSpc>
                <a:spcPct val="100000"/>
              </a:lnSpc>
              <a:spcBef>
                <a:spcPts val="1176"/>
              </a:spcBef>
              <a:defRPr sz="2353">
                <a:latin typeface="+mj-lt"/>
              </a:defRPr>
            </a:lvl3pPr>
            <a:lvl4pPr>
              <a:lnSpc>
                <a:spcPct val="100000"/>
              </a:lnSpc>
              <a:spcBef>
                <a:spcPts val="1176"/>
              </a:spcBef>
              <a:defRPr sz="1961">
                <a:latin typeface="+mj-lt"/>
              </a:defRPr>
            </a:lvl4pPr>
            <a:lvl5pPr>
              <a:lnSpc>
                <a:spcPct val="100000"/>
              </a:lnSpc>
              <a:spcBef>
                <a:spcPts val="1176"/>
              </a:spcBef>
              <a:defRPr sz="196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168887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Top bullet w/color">
    <p:spTree>
      <p:nvGrpSpPr>
        <p:cNvPr id="1" name=""/>
        <p:cNvGrpSpPr/>
        <p:nvPr/>
      </p:nvGrpSpPr>
      <p:grpSpPr>
        <a:xfrm>
          <a:off x="0" y="0"/>
          <a:ext cx="0" cy="0"/>
          <a:chOff x="0" y="0"/>
          <a:chExt cx="0" cy="0"/>
        </a:xfrm>
      </p:grpSpPr>
      <p:sp>
        <p:nvSpPr>
          <p:cNvPr id="2" name="Title 1"/>
          <p:cNvSpPr>
            <a:spLocks noGrp="1"/>
          </p:cNvSpPr>
          <p:nvPr>
            <p:ph type="title"/>
          </p:nvPr>
        </p:nvSpPr>
        <p:spPr>
          <a:xfrm>
            <a:off x="505019" y="303313"/>
            <a:ext cx="11151917" cy="884307"/>
          </a:xfrm>
        </p:spPr>
        <p:txBody>
          <a:bodyPr/>
          <a:lstStyle/>
          <a:p>
            <a:r>
              <a:rPr lang="en-US" dirty="0"/>
              <a:t>Click to edit Master title style</a:t>
            </a:r>
          </a:p>
        </p:txBody>
      </p:sp>
      <p:sp>
        <p:nvSpPr>
          <p:cNvPr id="5" name="Text Placeholder 4"/>
          <p:cNvSpPr>
            <a:spLocks noGrp="1"/>
          </p:cNvSpPr>
          <p:nvPr>
            <p:ph type="body" sz="quarter" idx="10"/>
          </p:nvPr>
        </p:nvSpPr>
        <p:spPr>
          <a:xfrm>
            <a:off x="519248" y="1210034"/>
            <a:ext cx="11151917" cy="2896984"/>
          </a:xfrm>
          <a:prstGeom prst="rect">
            <a:avLst/>
          </a:prstGeom>
        </p:spPr>
        <p:txBody>
          <a:bodyPr>
            <a:noAutofit/>
          </a:bodyPr>
          <a:lstStyle>
            <a:lvl1pPr marL="0" indent="0">
              <a:buFont typeface="Wingdings" pitchFamily="2" charset="2"/>
              <a:buNone/>
              <a:defRPr sz="3529">
                <a:solidFill>
                  <a:srgbClr val="FFC000"/>
                </a:solidFill>
                <a:latin typeface="+mn-lt"/>
              </a:defRPr>
            </a:lvl1pPr>
            <a:lvl2pPr marL="517426" indent="-233318">
              <a:buFont typeface="Wingdings" pitchFamily="2" charset="2"/>
              <a:buChar char="§"/>
              <a:defRPr sz="2745">
                <a:latin typeface="+mj-lt"/>
              </a:defRPr>
            </a:lvl2pPr>
            <a:lvl3pPr marL="741221" indent="-223795">
              <a:buFont typeface="Wingdings" pitchFamily="2" charset="2"/>
              <a:buChar char="§"/>
              <a:tabLst/>
              <a:defRPr sz="2745">
                <a:latin typeface="+mj-lt"/>
              </a:defRPr>
            </a:lvl3pPr>
            <a:lvl4pPr marL="914225" indent="-173004">
              <a:buFont typeface="Wingdings" pitchFamily="2" charset="2"/>
              <a:buChar char="§"/>
              <a:defRPr sz="2353">
                <a:latin typeface="+mj-lt"/>
              </a:defRPr>
            </a:lvl4pPr>
            <a:lvl5pPr marL="1087229" indent="-173004">
              <a:buFont typeface="Wingdings" pitchFamily="2" charset="2"/>
              <a:buChar char="§"/>
              <a:tabLst/>
              <a:defRPr sz="2353">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194417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27180" y="1217460"/>
            <a:ext cx="5519416" cy="3138399"/>
          </a:xfrm>
        </p:spPr>
        <p:txBody>
          <a:bodyPr wrap="square">
            <a:spAutoFit/>
          </a:bodyPr>
          <a:lstStyle>
            <a:lvl1pPr marL="0" indent="0">
              <a:lnSpc>
                <a:spcPct val="100000"/>
              </a:lnSpc>
              <a:spcBef>
                <a:spcPts val="588"/>
              </a:spcBef>
              <a:buClr>
                <a:schemeClr val="tx1"/>
              </a:buClr>
              <a:buFont typeface="Wingdings" pitchFamily="2" charset="2"/>
              <a:buNone/>
              <a:defRPr sz="3529"/>
            </a:lvl1pPr>
            <a:lvl2pPr marL="0" indent="0">
              <a:lnSpc>
                <a:spcPct val="100000"/>
              </a:lnSpc>
              <a:spcBef>
                <a:spcPts val="588"/>
              </a:spcBef>
              <a:buNone/>
              <a:defRPr sz="2745">
                <a:latin typeface="+mj-lt"/>
              </a:defRPr>
            </a:lvl2pPr>
            <a:lvl3pPr marL="227209" indent="0">
              <a:lnSpc>
                <a:spcPct val="100000"/>
              </a:lnSpc>
              <a:spcBef>
                <a:spcPts val="588"/>
              </a:spcBef>
              <a:buNone/>
              <a:tabLst/>
              <a:defRPr sz="2745">
                <a:latin typeface="+mj-lt"/>
              </a:defRPr>
            </a:lvl3pPr>
            <a:lvl4pPr marL="451306" indent="0">
              <a:lnSpc>
                <a:spcPct val="100000"/>
              </a:lnSpc>
              <a:spcBef>
                <a:spcPts val="588"/>
              </a:spcBef>
              <a:buNone/>
              <a:defRPr>
                <a:latin typeface="+mj-lt"/>
              </a:defRPr>
            </a:lvl4pPr>
            <a:lvl5pPr marL="672290" indent="0">
              <a:lnSpc>
                <a:spcPct val="100000"/>
              </a:lnSpc>
              <a:spcBef>
                <a:spcPts val="588"/>
              </a:spcBef>
              <a:buNone/>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946596" y="1216081"/>
            <a:ext cx="5843837" cy="2896984"/>
          </a:xfrm>
        </p:spPr>
        <p:txBody>
          <a:bodyPr wrap="square">
            <a:spAutoFit/>
          </a:bodyPr>
          <a:lstStyle>
            <a:lvl1pPr marL="0" indent="0">
              <a:lnSpc>
                <a:spcPct val="100000"/>
              </a:lnSpc>
              <a:spcBef>
                <a:spcPts val="1176"/>
              </a:spcBef>
              <a:buClr>
                <a:schemeClr val="tx1"/>
              </a:buClr>
              <a:buFont typeface="Wingdings" pitchFamily="2" charset="2"/>
              <a:buNone/>
              <a:defRPr sz="3529"/>
            </a:lvl1pPr>
            <a:lvl2pPr marL="0" indent="0">
              <a:lnSpc>
                <a:spcPct val="100000"/>
              </a:lnSpc>
              <a:spcBef>
                <a:spcPts val="1176"/>
              </a:spcBef>
              <a:buNone/>
              <a:defRPr sz="2745">
                <a:latin typeface="+mj-lt"/>
              </a:defRPr>
            </a:lvl2pPr>
            <a:lvl3pPr marL="227209" indent="0">
              <a:lnSpc>
                <a:spcPct val="100000"/>
              </a:lnSpc>
              <a:spcBef>
                <a:spcPts val="1176"/>
              </a:spcBef>
              <a:buNone/>
              <a:tabLst/>
              <a:defRPr sz="2745">
                <a:latin typeface="+mj-lt"/>
              </a:defRPr>
            </a:lvl3pPr>
            <a:lvl4pPr marL="451306" indent="0">
              <a:lnSpc>
                <a:spcPct val="100000"/>
              </a:lnSpc>
              <a:spcBef>
                <a:spcPts val="1176"/>
              </a:spcBef>
              <a:buNone/>
              <a:defRPr>
                <a:latin typeface="+mj-lt"/>
              </a:defRPr>
            </a:lvl4pPr>
            <a:lvl5pPr marL="672290" indent="0">
              <a:lnSpc>
                <a:spcPct val="100000"/>
              </a:lnSpc>
              <a:spcBef>
                <a:spcPts val="1176"/>
              </a:spcBef>
              <a:buNone/>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201611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27181" y="1217460"/>
            <a:ext cx="5519415" cy="3500522"/>
          </a:xfrm>
        </p:spPr>
        <p:txBody>
          <a:bodyPr wrap="square">
            <a:spAutoFit/>
          </a:bodyPr>
          <a:lstStyle>
            <a:lvl1pPr marL="281677" indent="-281677">
              <a:spcBef>
                <a:spcPts val="1176"/>
              </a:spcBef>
              <a:buClr>
                <a:schemeClr val="tx1"/>
              </a:buClr>
              <a:buFont typeface="Wingdings" panose="05000000000000000000" pitchFamily="2" charset="2"/>
              <a:buChar char="§"/>
              <a:defRPr sz="3529"/>
            </a:lvl1pPr>
            <a:lvl2pPr marL="520702" indent="-228601">
              <a:spcBef>
                <a:spcPts val="1176"/>
              </a:spcBef>
              <a:defRPr sz="2745">
                <a:latin typeface="+mj-lt"/>
              </a:defRPr>
            </a:lvl2pPr>
            <a:lvl3pPr marL="685803" indent="-165101">
              <a:spcBef>
                <a:spcPts val="1176"/>
              </a:spcBef>
              <a:tabLst/>
              <a:defRPr sz="2745">
                <a:latin typeface="+mj-lt"/>
              </a:defRPr>
            </a:lvl3pPr>
            <a:lvl4pPr marL="863603" indent="-177801">
              <a:spcBef>
                <a:spcPts val="1176"/>
              </a:spcBef>
              <a:defRPr>
                <a:latin typeface="+mj-lt"/>
              </a:defRPr>
            </a:lvl4pPr>
            <a:lvl5pPr marL="1028704" indent="-165101">
              <a:spcBef>
                <a:spcPts val="1176"/>
              </a:spcBef>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946596" y="1217461"/>
            <a:ext cx="5839562" cy="3440168"/>
          </a:xfrm>
        </p:spPr>
        <p:txBody>
          <a:bodyPr wrap="square">
            <a:spAutoFit/>
          </a:bodyPr>
          <a:lstStyle>
            <a:lvl1pPr marL="281677" indent="-281677">
              <a:spcBef>
                <a:spcPts val="1176"/>
              </a:spcBef>
              <a:buClr>
                <a:schemeClr val="tx1"/>
              </a:buClr>
              <a:buFont typeface="Wingdings" panose="05000000000000000000" pitchFamily="2" charset="2"/>
              <a:buChar char="§"/>
              <a:defRPr sz="3529"/>
            </a:lvl1pPr>
            <a:lvl2pPr marL="520702" indent="-228601">
              <a:spcBef>
                <a:spcPts val="1176"/>
              </a:spcBef>
              <a:defRPr sz="2745">
                <a:latin typeface="+mj-lt"/>
              </a:defRPr>
            </a:lvl2pPr>
            <a:lvl3pPr marL="685803" indent="-165101">
              <a:spcBef>
                <a:spcPts val="1176"/>
              </a:spcBef>
              <a:tabLst/>
              <a:defRPr sz="2745">
                <a:latin typeface="+mj-lt"/>
              </a:defRPr>
            </a:lvl3pPr>
            <a:lvl4pPr marL="863603" indent="-177801">
              <a:spcBef>
                <a:spcPts val="1176"/>
              </a:spcBef>
              <a:defRPr>
                <a:latin typeface="+mj-lt"/>
              </a:defRPr>
            </a:lvl4pPr>
            <a:lvl5pPr marL="1028704" indent="-165101">
              <a:spcBef>
                <a:spcPts val="1176"/>
              </a:spcBef>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31588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42427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849093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9766544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65781"/>
            <a:ext cx="3223861" cy="690695"/>
          </a:xfrm>
          <a:prstGeom prst="rect">
            <a:avLst/>
          </a:prstGeom>
        </p:spPr>
      </p:pic>
      <p:sp>
        <p:nvSpPr>
          <p:cNvPr id="4" name="TextBox 3"/>
          <p:cNvSpPr txBox="1"/>
          <p:nvPr userDrawn="1"/>
        </p:nvSpPr>
        <p:spPr>
          <a:xfrm>
            <a:off x="3107917" y="1710609"/>
            <a:ext cx="6648484" cy="1077603"/>
          </a:xfrm>
          <a:prstGeom prst="rect">
            <a:avLst/>
          </a:prstGeom>
        </p:spPr>
        <p:txBody>
          <a:bodyPr vert="horz" wrap="square" lIns="0" tIns="0" rIns="0" bIns="0" rtlCol="0">
            <a:spAutoFit/>
          </a:bodyPr>
          <a:lstStyle/>
          <a:p>
            <a:pPr>
              <a:lnSpc>
                <a:spcPts val="7842"/>
              </a:lnSpc>
            </a:pPr>
            <a:r>
              <a:rPr lang="en-US" sz="11273" spc="-98" dirty="0">
                <a:ln w="3175">
                  <a:noFill/>
                </a:ln>
                <a:gradFill>
                  <a:gsLst>
                    <a:gs pos="0">
                      <a:srgbClr val="FBFBFB"/>
                    </a:gs>
                    <a:gs pos="86000">
                      <a:srgbClr val="FBFBFB"/>
                    </a:gs>
                  </a:gsLst>
                  <a:lin ang="5400000" scaled="0"/>
                </a:gradFill>
                <a:latin typeface="+mj-lt"/>
                <a:cs typeface="Segoe Light"/>
              </a:rPr>
              <a:t>Questions?</a:t>
            </a:r>
          </a:p>
        </p:txBody>
      </p:sp>
      <p:sp>
        <p:nvSpPr>
          <p:cNvPr id="5" name="TextBox 4"/>
          <p:cNvSpPr txBox="1"/>
          <p:nvPr userDrawn="1"/>
        </p:nvSpPr>
        <p:spPr>
          <a:xfrm>
            <a:off x="327475" y="5697561"/>
            <a:ext cx="11520584" cy="794658"/>
          </a:xfrm>
          <a:prstGeom prst="rect">
            <a:avLst/>
          </a:prstGeom>
          <a:noFill/>
        </p:spPr>
        <p:txBody>
          <a:bodyPr wrap="square" rtlCol="0">
            <a:spAutoFit/>
          </a:bodyPr>
          <a:lstStyle/>
          <a:p>
            <a:pPr defTabSz="597442">
              <a:lnSpc>
                <a:spcPts val="1385"/>
              </a:lnSpc>
            </a:pPr>
            <a:r>
              <a:rPr lang="en-US" sz="1045" dirty="0">
                <a:solidFill>
                  <a:schemeClr val="tx1"/>
                </a:solidFill>
              </a:rPr>
              <a:t>© 2015 Microsoft Corporation. All rights reserved. Microsoft, Microsoft SQL</a:t>
            </a:r>
            <a:r>
              <a:rPr lang="en-US" sz="1045" baseline="0" dirty="0">
                <a:solidFill>
                  <a:schemeClr val="tx1"/>
                </a:solidFill>
              </a:rPr>
              <a:t> Server, </a:t>
            </a:r>
            <a:r>
              <a:rPr lang="en-US" sz="1045" dirty="0">
                <a:solidFill>
                  <a:schemeClr val="tx1"/>
                </a:solidFill>
              </a:rPr>
              <a:t>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1958" y="2855042"/>
            <a:ext cx="3137487" cy="2647631"/>
          </a:xfrm>
          <a:prstGeom prst="rect">
            <a:avLst/>
          </a:prstGeom>
        </p:spPr>
      </p:pic>
    </p:spTree>
    <p:extLst>
      <p:ext uri="{BB962C8B-B14F-4D97-AF65-F5344CB8AC3E}">
        <p14:creationId xmlns:p14="http://schemas.microsoft.com/office/powerpoint/2010/main" val="14614889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image" Target="../media/image6.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4.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6.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5.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45" y="289511"/>
            <a:ext cx="11280012"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93344" y="1222798"/>
            <a:ext cx="11280013" cy="301769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2"/>
          <a:stretch>
            <a:fillRect/>
          </a:stretch>
        </p:blipFill>
        <p:spPr>
          <a:xfrm rot="5400000">
            <a:off x="9302126" y="2991033"/>
            <a:ext cx="6858623" cy="876557"/>
          </a:xfrm>
          <a:prstGeom prst="rect">
            <a:avLst/>
          </a:prstGeom>
        </p:spPr>
      </p:pic>
      <p:sp>
        <p:nvSpPr>
          <p:cNvPr id="7" name="TextBox 6"/>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
        <p:nvSpPr>
          <p:cNvPr id="3" name="MSIPCMe26e4bbd9580d0c74e793d4b" descr="{&quot;HashCode&quot;:-635113186,&quot;Placement&quot;:&quot;Footer&quot;,&quot;Top&quot;:530.093,&quot;Left&quot;:0.0}"/>
          <p:cNvSpPr txBox="1"/>
          <p:nvPr userDrawn="1"/>
        </p:nvSpPr>
        <p:spPr>
          <a:xfrm>
            <a:off x="1" y="6661517"/>
            <a:ext cx="1936221" cy="135743"/>
          </a:xfrm>
          <a:prstGeom prst="rect">
            <a:avLst/>
          </a:prstGeom>
          <a:noFill/>
        </p:spPr>
        <p:txBody>
          <a:bodyPr vert="horz" wrap="none" lIns="179285" tIns="0" rIns="179285" bIns="0" rtlCol="0" anchor="ctr" anchorCtr="1">
            <a:spAutoFit/>
          </a:bodyPr>
          <a:lstStyle/>
          <a:p>
            <a:pPr algn="l">
              <a:lnSpc>
                <a:spcPct val="90000"/>
              </a:lnSpc>
              <a:spcBef>
                <a:spcPts val="0"/>
              </a:spcBef>
              <a:spcAft>
                <a:spcPts val="0"/>
              </a:spcAft>
            </a:pPr>
            <a:r>
              <a:rPr lang="en-GB" sz="980" dirty="0">
                <a:gradFill flip="none" rotWithShape="1">
                  <a:gsLst>
                    <a:gs pos="2917">
                      <a:srgbClr val="000000"/>
                    </a:gs>
                    <a:gs pos="30000">
                      <a:schemeClr val="tx1"/>
                    </a:gs>
                  </a:gsLst>
                  <a:lin ang="5400000" scaled="0"/>
                  <a:tileRect/>
                </a:gradFill>
                <a:latin typeface="Calibri" panose="020F0502020204030204" pitchFamily="34" charset="0"/>
              </a:rPr>
              <a:t>Classified as Microsoft General</a:t>
            </a:r>
          </a:p>
        </p:txBody>
      </p:sp>
    </p:spTree>
    <p:extLst>
      <p:ext uri="{BB962C8B-B14F-4D97-AF65-F5344CB8AC3E}">
        <p14:creationId xmlns:p14="http://schemas.microsoft.com/office/powerpoint/2010/main" val="3888587164"/>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289511"/>
            <a:ext cx="11354714"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18643" y="1189176"/>
            <a:ext cx="11354714" cy="289698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2"/>
          <a:stretch>
            <a:fillRect/>
          </a:stretch>
        </p:blipFill>
        <p:spPr>
          <a:xfrm rot="5400000">
            <a:off x="9302126" y="2991033"/>
            <a:ext cx="6858623" cy="876557"/>
          </a:xfrm>
          <a:prstGeom prst="rect">
            <a:avLst/>
          </a:prstGeom>
        </p:spPr>
      </p:pic>
      <p:sp>
        <p:nvSpPr>
          <p:cNvPr id="8" name="TextBox 7"/>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
        <p:nvSpPr>
          <p:cNvPr id="3" name="MSIPCM6eb7428f930ef48f78c76c76" descr="{&quot;HashCode&quot;:-635113186,&quot;Placement&quot;:&quot;Footer&quot;,&quot;Top&quot;:530.093,&quot;Left&quot;:0.0}"/>
          <p:cNvSpPr txBox="1"/>
          <p:nvPr userDrawn="1"/>
        </p:nvSpPr>
        <p:spPr>
          <a:xfrm>
            <a:off x="1" y="6661517"/>
            <a:ext cx="1936221" cy="135743"/>
          </a:xfrm>
          <a:prstGeom prst="rect">
            <a:avLst/>
          </a:prstGeom>
          <a:noFill/>
        </p:spPr>
        <p:txBody>
          <a:bodyPr vert="horz" wrap="none" lIns="179285" tIns="0" rIns="179285" bIns="0" rtlCol="0" anchor="ctr" anchorCtr="1">
            <a:spAutoFit/>
          </a:bodyPr>
          <a:lstStyle/>
          <a:p>
            <a:pPr algn="l">
              <a:lnSpc>
                <a:spcPct val="90000"/>
              </a:lnSpc>
              <a:spcBef>
                <a:spcPts val="0"/>
              </a:spcBef>
              <a:spcAft>
                <a:spcPts val="0"/>
              </a:spcAft>
            </a:pPr>
            <a:r>
              <a:rPr lang="en-GB" sz="980" dirty="0">
                <a:gradFill flip="none" rotWithShape="1">
                  <a:gsLst>
                    <a:gs pos="2917">
                      <a:srgbClr val="000000"/>
                    </a:gs>
                    <a:gs pos="30000">
                      <a:schemeClr val="tx1"/>
                    </a:gs>
                  </a:gsLst>
                  <a:lin ang="5400000" scaled="0"/>
                  <a:tileRect/>
                </a:gradFill>
                <a:latin typeface="Calibri" panose="020F0502020204030204" pitchFamily="34" charset="0"/>
              </a:rPr>
              <a:t>Classified as Microsoft General</a:t>
            </a:r>
          </a:p>
        </p:txBody>
      </p:sp>
    </p:spTree>
    <p:extLst>
      <p:ext uri="{BB962C8B-B14F-4D97-AF65-F5344CB8AC3E}">
        <p14:creationId xmlns:p14="http://schemas.microsoft.com/office/powerpoint/2010/main" val="1176117703"/>
      </p:ext>
    </p:extLst>
  </p:cSld>
  <p:clrMap bg1="dk1" tx1="lt1" bg2="dk2" tx2="lt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rainingsupport.microsoft.com%2Fen-us%2Ftcmct%2Fforum%2Ftcmct_moc%3Fsort%3DLastReplyDate%26dir%3DDesc%26tab%3DAll%26status%3Dall%26mod%3D%26modAge%3D%26advFil%3D%26postedAfter%3D%26postedBefore%3D%26threadType%3Dall%26isFilterExpanded%3Dfalse%26page%3D1&amp;data=02%7C01%7CChris.TestaONeill%40microsoft.com%7Ccfa9101d3ba74627e08208d6ad549762%7C72f988bf86f141af91ab2d7cd011db47%7C1%7C0%7C636886976186151298&amp;sdata=bDMjl%2F2yf%2B49eop2t28QnpdZ7IeZrvxqPJK3BW%2BTq%2Bs%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55.xml"/><Relationship Id="rId4" Type="http://schemas.openxmlformats.org/officeDocument/2006/relationships/hyperlink" Target="https://channel9.msdn.com/Series/Azure-SQL-DW/Part-3Loading-Data-into-Azure-SQL-Data-Warehouse?term=Azure%20SQL%20DAta%20Warehouse&amp;lang-en=tru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975925785"/>
              </p:ext>
            </p:extLst>
          </p:nvPr>
        </p:nvGraphicFramePr>
        <p:xfrm>
          <a:off x="457150" y="953215"/>
          <a:ext cx="11467932" cy="5379524"/>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dirty="0">
                          <a:solidFill>
                            <a:schemeClr val="tx1">
                              <a:lumMod val="85000"/>
                            </a:schemeClr>
                          </a:solidFill>
                          <a:latin typeface="+mn-lt"/>
                          <a:ea typeface="+mn-ea"/>
                          <a:cs typeface="+mn-cs"/>
                        </a:rPr>
                        <a:t>Working with Relational Data Stores in the Cloud.</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Presentation\Lab</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Presentation: 40 - 45 minutes.        Lab: 40 - 45 minutes. </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Data Professionals, Data Architects, Business Intelligence Professionals,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Provide a high level overview of the benefits, configuration and provisioning of SQL Database.</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Focus on the SQL Data Warehouse architecture, how it can be provisioned and how you can efficiently load data.</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understand the difference between SQL Database and SQL Data Warehouse.</a:t>
                      </a:r>
                      <a:endParaRPr lang="en-US" sz="1200" baseline="0" dirty="0">
                        <a:solidFill>
                          <a:schemeClr val="tx1">
                            <a:lumMod val="85000"/>
                          </a:schemeClr>
                        </a:solidFill>
                        <a:cs typeface="Segoe UI" pitchFamily="34" charset="0"/>
                      </a:endParaRP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understand the concepts of Massively Parallel Processing.</a:t>
                      </a:r>
                      <a:endParaRPr lang="en-US" sz="1200" dirty="0">
                        <a:solidFill>
                          <a:schemeClr val="tx1">
                            <a:lumMod val="85000"/>
                          </a:schemeClr>
                        </a:solidFill>
                        <a:cs typeface="Segoe UI" pitchFamily="34" charset="0"/>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they have a good understanding of SQL Database already.</a:t>
                      </a:r>
                    </a:p>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they have a clear understanding of when SQL Data Warehouse should be used.</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provision a SQL Database.</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provision a SQL Data Warehouse.</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use PolyBase to load data into a SQL Data Warehouse.</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MCT course feedback, visit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Microsoft Official Courseware forum</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5773888"/>
          </a:xfrm>
        </p:spPr>
        <p:txBody>
          <a:bodyPr/>
          <a:lstStyle/>
          <a:p>
            <a:r>
              <a:rPr lang="en-US" dirty="0"/>
              <a:t>Q01 – Who's responsible for performing software updates on your Azure SQL databases and the underlying OS?</a:t>
            </a:r>
          </a:p>
          <a:p>
            <a:r>
              <a:rPr lang="en-GB" b="1" dirty="0"/>
              <a:t>A01 – </a:t>
            </a:r>
            <a:r>
              <a:rPr lang="en-US" b="1" dirty="0"/>
              <a:t>Microsoft Azure. Azure manages the hardware, software updates, and OS patches for you.</a:t>
            </a:r>
          </a:p>
          <a:p>
            <a:pPr marL="0" indent="0">
              <a:buNone/>
            </a:pPr>
            <a:endParaRPr lang="en-GB" dirty="0"/>
          </a:p>
          <a:p>
            <a:r>
              <a:rPr lang="en-US" dirty="0"/>
              <a:t>Q02 - What is an Azure SQL logical server? </a:t>
            </a:r>
          </a:p>
          <a:p>
            <a:r>
              <a:rPr lang="en-US" b="1" dirty="0"/>
              <a:t>A02 - An administrative container for your databases.</a:t>
            </a:r>
          </a:p>
          <a:p>
            <a:endParaRPr lang="en-US" b="1" dirty="0"/>
          </a:p>
          <a:p>
            <a:r>
              <a:rPr lang="en-US" b="1" dirty="0"/>
              <a:t>Q03 - </a:t>
            </a:r>
            <a:r>
              <a:rPr lang="en-US" dirty="0"/>
              <a:t>Your Azure SQL database provides adequate storage and compute power. But you find that you need additional IO throughput. Which performance model might you use? </a:t>
            </a:r>
          </a:p>
          <a:p>
            <a:r>
              <a:rPr lang="en-US" b="1" dirty="0"/>
              <a:t>A03 - </a:t>
            </a:r>
            <a:r>
              <a:rPr lang="en-GB" b="1" dirty="0"/>
              <a:t>vCore</a:t>
            </a:r>
          </a:p>
        </p:txBody>
      </p:sp>
    </p:spTree>
    <p:extLst>
      <p:ext uri="{BB962C8B-B14F-4D97-AF65-F5344CB8AC3E}">
        <p14:creationId xmlns:p14="http://schemas.microsoft.com/office/powerpoint/2010/main" val="7466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372001" cy="1231106"/>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r>
              <a:rPr lang="en-GB" sz="4000" dirty="0">
                <a:solidFill>
                  <a:schemeClr val="accent1"/>
                </a:solidFill>
                <a:latin typeface="Segoe UI Semibold"/>
              </a:rPr>
              <a:t>Azure SQL Dara Warehouse</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2499146"/>
          </a:xfrm>
        </p:spPr>
        <p:txBody>
          <a:bodyPr/>
          <a:lstStyle/>
          <a:p>
            <a:r>
              <a:rPr lang="en-US" dirty="0"/>
              <a:t>List the types of data warehousing solutions</a:t>
            </a:r>
          </a:p>
          <a:p>
            <a:r>
              <a:rPr lang="en-US" dirty="0"/>
              <a:t>Explain Azure SQL Data Warehouse</a:t>
            </a:r>
          </a:p>
          <a:p>
            <a:r>
              <a:rPr lang="en-US" dirty="0"/>
              <a:t>Explain Massively Parallel Processing Concepts</a:t>
            </a:r>
          </a:p>
          <a:p>
            <a:r>
              <a:rPr lang="en-US" dirty="0"/>
              <a:t>Compare Table Geometries</a:t>
            </a:r>
          </a:p>
          <a:p>
            <a:r>
              <a:rPr lang="en-US" dirty="0"/>
              <a:t>Create an Azure SQL Data Warehouse</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Types of Data Warehousing Solution</a:t>
            </a:r>
          </a:p>
        </p:txBody>
      </p:sp>
      <p:sp>
        <p:nvSpPr>
          <p:cNvPr id="29" name="Rectangle 28"/>
          <p:cNvSpPr/>
          <p:nvPr/>
        </p:nvSpPr>
        <p:spPr bwMode="auto">
          <a:xfrm>
            <a:off x="246919" y="1394627"/>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defRPr/>
            </a:pPr>
            <a:r>
              <a:rPr lang="en-GB" sz="2000" b="1" dirty="0">
                <a:solidFill>
                  <a:prstClr val="white"/>
                </a:solidFill>
                <a:latin typeface="Segoe UI"/>
              </a:rPr>
              <a:t>Bottom-Up Architecture</a:t>
            </a:r>
          </a:p>
          <a:p>
            <a:r>
              <a:rPr lang="en-US" sz="1800" kern="0" dirty="0">
                <a:solidFill>
                  <a:prstClr val="white"/>
                </a:solidFill>
                <a:latin typeface="Segoe UI"/>
                <a:cs typeface="Segoe UI Light" panose="020B0502040204020203" pitchFamily="34" charset="0"/>
              </a:rPr>
              <a:t>Designed by Dr. Ralph Kimball. This approach is based on the notion of "Connected Data Marts."</a:t>
            </a:r>
          </a:p>
          <a:p>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33" name="Rectangle 32"/>
          <p:cNvSpPr/>
          <p:nvPr/>
        </p:nvSpPr>
        <p:spPr bwMode="auto">
          <a:xfrm>
            <a:off x="228600" y="3853762"/>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Top-down Architecture.</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defTabSz="932472" fontAlgn="base">
              <a:spcBef>
                <a:spcPct val="0"/>
              </a:spcBef>
              <a:spcAft>
                <a:spcPts val="600"/>
              </a:spcAft>
              <a:defRPr/>
            </a:pPr>
            <a:r>
              <a:rPr lang="en-US" sz="1700" kern="0" dirty="0">
                <a:solidFill>
                  <a:prstClr val="white"/>
                </a:solidFill>
                <a:latin typeface="Segoe UI"/>
                <a:cs typeface="Segoe UI Light" panose="020B0502040204020203" pitchFamily="34" charset="0"/>
              </a:rPr>
              <a:t>Designed by Dr. Bill Inmon. This approach is about creating one single integrated "Normalized Warehouse", which means the internal relational constructs follow the rules of normalization. </a:t>
            </a:r>
          </a:p>
          <a:p>
            <a:pPr defTabSz="932472" fontAlgn="base">
              <a:spcBef>
                <a:spcPct val="0"/>
              </a:spcBef>
              <a:spcAft>
                <a:spcPts val="600"/>
              </a:spcAft>
              <a:defRPr/>
            </a:pPr>
            <a:endParaRPr lang="en-US" sz="1700" kern="0" dirty="0">
              <a:solidFill>
                <a:prstClr val="white"/>
              </a:solidFill>
              <a:latin typeface="Segoe UI"/>
              <a:cs typeface="Segoe UI Light" panose="020B05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34" name="Rectangle 33"/>
          <p:cNvSpPr/>
          <p:nvPr/>
        </p:nvSpPr>
        <p:spPr bwMode="auto">
          <a:xfrm>
            <a:off x="4710423" y="1394627"/>
            <a:ext cx="6985000" cy="4579146"/>
          </a:xfrm>
          <a:prstGeom prst="rect">
            <a:avLst/>
          </a:pr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Best Practice.</a:t>
            </a:r>
          </a:p>
        </p:txBody>
      </p:sp>
      <p:sp>
        <p:nvSpPr>
          <p:cNvPr id="35" name="Rectangle 34"/>
          <p:cNvSpPr/>
          <p:nvPr/>
        </p:nvSpPr>
        <p:spPr bwMode="auto">
          <a:xfrm>
            <a:off x="7206555" y="1944809"/>
            <a:ext cx="2197065" cy="391248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Data Marts</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2200" kern="0" dirty="0">
                <a:solidFill>
                  <a:prstClr val="white"/>
                </a:solidFill>
                <a:latin typeface="Segoe UI Light" panose="020B0502040204020203" pitchFamily="34" charset="0"/>
                <a:cs typeface="Segoe UI Light" panose="020B0502040204020203" pitchFamily="34" charset="0"/>
              </a:rPr>
              <a:t>A Data Mart is designed for the needs of a single team or business unit such as sales or human resources.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6" name="Rectangle 35"/>
          <p:cNvSpPr/>
          <p:nvPr/>
        </p:nvSpPr>
        <p:spPr bwMode="auto">
          <a:xfrm>
            <a:off x="4837423" y="1944808"/>
            <a:ext cx="2270490" cy="39124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Enterprise Data Warehouse</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2200" kern="0" dirty="0">
                <a:solidFill>
                  <a:prstClr val="white"/>
                </a:solidFill>
                <a:latin typeface="Segoe UI Light" panose="020B0502040204020203" pitchFamily="34" charset="0"/>
                <a:cs typeface="Segoe UI Light" panose="020B0502040204020203" pitchFamily="34" charset="0"/>
              </a:rPr>
              <a:t>A centralized data store that provides analytics and decision support services across the whole enterprise.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p:cNvSpPr/>
          <p:nvPr/>
        </p:nvSpPr>
        <p:spPr bwMode="auto">
          <a:xfrm>
            <a:off x="9502262" y="1944807"/>
            <a:ext cx="2111579" cy="391248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Operational Data Stores</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2100" kern="0" dirty="0">
                <a:solidFill>
                  <a:prstClr val="white"/>
                </a:solidFill>
                <a:latin typeface="Segoe UI Light" panose="020B0502040204020203" pitchFamily="34" charset="0"/>
                <a:cs typeface="Segoe UI Light" panose="020B0502040204020203" pitchFamily="34" charset="0"/>
              </a:rPr>
              <a:t>An ODS is used as an interim store to integrate real-time data from multiple sources for additional operations on the data.</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0874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GB" sz="4000" dirty="0"/>
              <a:t>What is Azure SQL Data Warehouse</a:t>
            </a:r>
          </a:p>
        </p:txBody>
      </p:sp>
      <p:sp>
        <p:nvSpPr>
          <p:cNvPr id="14" name="Text Placeholder 4">
            <a:extLst>
              <a:ext uri="{FF2B5EF4-FFF2-40B4-BE49-F238E27FC236}">
                <a16:creationId xmlns:a16="http://schemas.microsoft.com/office/drawing/2014/main" id="{B3A14ACA-6483-4529-B5B0-50EC051556E5}"/>
              </a:ext>
            </a:extLst>
          </p:cNvPr>
          <p:cNvSpPr txBox="1">
            <a:spLocks/>
          </p:cNvSpPr>
          <p:nvPr/>
        </p:nvSpPr>
        <p:spPr>
          <a:xfrm>
            <a:off x="381000" y="929350"/>
            <a:ext cx="11430000" cy="110799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kumimoji="0" lang="en-US" sz="2400" b="0" i="0" u="none" strike="noStrike" kern="1200" cap="none" spc="0" normalizeH="0" baseline="0" noProof="0" dirty="0">
                <a:ln>
                  <a:noFill/>
                </a:ln>
                <a:solidFill>
                  <a:srgbClr val="505050"/>
                </a:solidFill>
                <a:effectLst/>
                <a:uLnTx/>
                <a:uFillTx/>
                <a:latin typeface="Segoe UI Light"/>
                <a:ea typeface="+mn-ea"/>
                <a:cs typeface="+mn-cs"/>
              </a:rPr>
              <a:t>An elastic, relational data warehouse-as-a-service which if fully managed by Microsoft. </a:t>
            </a:r>
            <a:r>
              <a:rPr lang="en-US" dirty="0"/>
              <a:t>Support your smallest to your largest data storage needs while handling queries up to 100x faster.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p:txBody>
      </p:sp>
      <p:sp>
        <p:nvSpPr>
          <p:cNvPr id="10" name="21 INE 1">
            <a:extLst>
              <a:ext uri="{FF2B5EF4-FFF2-40B4-BE49-F238E27FC236}">
                <a16:creationId xmlns:a16="http://schemas.microsoft.com/office/drawing/2014/main" id="{BBB770CF-D99B-4DAD-AE93-C066A4213735}"/>
              </a:ext>
            </a:extLst>
          </p:cNvPr>
          <p:cNvSpPr/>
          <p:nvPr/>
        </p:nvSpPr>
        <p:spPr bwMode="auto">
          <a:xfrm>
            <a:off x="3339212" y="2626831"/>
            <a:ext cx="1269819" cy="912577"/>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dirty="0">
              <a:solidFill>
                <a:srgbClr val="FFFFFF"/>
              </a:solidFill>
              <a:latin typeface="Segoe UI"/>
            </a:endParaRPr>
          </a:p>
        </p:txBody>
      </p:sp>
      <p:grpSp>
        <p:nvGrpSpPr>
          <p:cNvPr id="11" name="Market Leading Price &amp; Performance">
            <a:extLst>
              <a:ext uri="{FF2B5EF4-FFF2-40B4-BE49-F238E27FC236}">
                <a16:creationId xmlns:a16="http://schemas.microsoft.com/office/drawing/2014/main" id="{9F17E346-B629-426C-A516-32D23092284C}"/>
              </a:ext>
            </a:extLst>
          </p:cNvPr>
          <p:cNvGrpSpPr/>
          <p:nvPr/>
        </p:nvGrpSpPr>
        <p:grpSpPr>
          <a:xfrm>
            <a:off x="8512194" y="2367296"/>
            <a:ext cx="3679806" cy="3402135"/>
            <a:chOff x="8359112" y="2878306"/>
            <a:chExt cx="3680328" cy="3402619"/>
          </a:xfrm>
        </p:grpSpPr>
        <p:sp>
          <p:nvSpPr>
            <p:cNvPr id="12" name="Rectangle 11">
              <a:extLst>
                <a:ext uri="{FF2B5EF4-FFF2-40B4-BE49-F238E27FC236}">
                  <a16:creationId xmlns:a16="http://schemas.microsoft.com/office/drawing/2014/main" id="{C6B530E8-9498-490F-A6F3-8789F29C955B}"/>
                </a:ext>
              </a:extLst>
            </p:cNvPr>
            <p:cNvSpPr/>
            <p:nvPr/>
          </p:nvSpPr>
          <p:spPr bwMode="auto">
            <a:xfrm>
              <a:off x="8410071" y="287830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Market Leading Price &amp; Performance</a:t>
              </a:r>
            </a:p>
          </p:txBody>
        </p:sp>
        <p:sp>
          <p:nvSpPr>
            <p:cNvPr id="13" name="TextBox 12">
              <a:extLst>
                <a:ext uri="{FF2B5EF4-FFF2-40B4-BE49-F238E27FC236}">
                  <a16:creationId xmlns:a16="http://schemas.microsoft.com/office/drawing/2014/main" id="{C0B0A7DB-283C-4140-A509-09BB47BA11DD}"/>
                </a:ext>
              </a:extLst>
            </p:cNvPr>
            <p:cNvSpPr txBox="1"/>
            <p:nvPr/>
          </p:nvSpPr>
          <p:spPr>
            <a:xfrm>
              <a:off x="8359112" y="4886697"/>
              <a:ext cx="3680328" cy="1394228"/>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Simple billing compute &amp; storage</a:t>
              </a:r>
            </a:p>
            <a:p>
              <a:r>
                <a:rPr lang="en-US" dirty="0"/>
                <a:t>Pay for what you need, when you need it with dynamic pause</a:t>
              </a:r>
            </a:p>
            <a:p>
              <a:r>
                <a:rPr lang="en-US" dirty="0"/>
                <a:t>Bring DW to the Cloud without rewriting</a:t>
              </a:r>
            </a:p>
          </p:txBody>
        </p:sp>
        <p:sp>
          <p:nvSpPr>
            <p:cNvPr id="16" name="Freeform 170">
              <a:extLst>
                <a:ext uri="{FF2B5EF4-FFF2-40B4-BE49-F238E27FC236}">
                  <a16:creationId xmlns:a16="http://schemas.microsoft.com/office/drawing/2014/main" id="{20DE85BD-D88A-4159-BF51-802E10E20E7C}"/>
                </a:ext>
              </a:extLst>
            </p:cNvPr>
            <p:cNvSpPr>
              <a:spLocks/>
            </p:cNvSpPr>
            <p:nvPr/>
          </p:nvSpPr>
          <p:spPr bwMode="auto">
            <a:xfrm flipH="1">
              <a:off x="10353231" y="3609021"/>
              <a:ext cx="831186" cy="547288"/>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sz="1729" dirty="0">
                <a:solidFill>
                  <a:prstClr val="black"/>
                </a:solidFill>
                <a:latin typeface="Segoe UI"/>
              </a:endParaRPr>
            </a:p>
          </p:txBody>
        </p:sp>
        <p:pic>
          <p:nvPicPr>
            <p:cNvPr id="17" name="Picture 16">
              <a:extLst>
                <a:ext uri="{FF2B5EF4-FFF2-40B4-BE49-F238E27FC236}">
                  <a16:creationId xmlns:a16="http://schemas.microsoft.com/office/drawing/2014/main" id="{ABEB8BEA-EAB0-4949-B71C-0763CBA02971}"/>
                </a:ext>
              </a:extLst>
            </p:cNvPr>
            <p:cNvPicPr>
              <a:picLocks noChangeAspect="1"/>
            </p:cNvPicPr>
            <p:nvPr/>
          </p:nvPicPr>
          <p:blipFill>
            <a:blip r:embed="rId3"/>
            <a:stretch>
              <a:fillRect/>
            </a:stretch>
          </p:blipFill>
          <p:spPr>
            <a:xfrm>
              <a:off x="9012168" y="3609023"/>
              <a:ext cx="1831305" cy="1314782"/>
            </a:xfrm>
            <a:prstGeom prst="rect">
              <a:avLst/>
            </a:prstGeom>
          </p:spPr>
        </p:pic>
      </p:grpSp>
      <p:grpSp>
        <p:nvGrpSpPr>
          <p:cNvPr id="18" name="1 GEAR">
            <a:extLst>
              <a:ext uri="{FF2B5EF4-FFF2-40B4-BE49-F238E27FC236}">
                <a16:creationId xmlns:a16="http://schemas.microsoft.com/office/drawing/2014/main" id="{D8D73AAF-11F2-4B40-BF17-B037C3FD17A3}"/>
              </a:ext>
            </a:extLst>
          </p:cNvPr>
          <p:cNvGrpSpPr/>
          <p:nvPr/>
        </p:nvGrpSpPr>
        <p:grpSpPr>
          <a:xfrm>
            <a:off x="3705654" y="2418877"/>
            <a:ext cx="676257" cy="704819"/>
            <a:chOff x="3427632" y="3858620"/>
            <a:chExt cx="676353" cy="704919"/>
          </a:xfrm>
        </p:grpSpPr>
        <p:sp>
          <p:nvSpPr>
            <p:cNvPr id="19" name="Oval 18">
              <a:extLst>
                <a:ext uri="{FF2B5EF4-FFF2-40B4-BE49-F238E27FC236}">
                  <a16:creationId xmlns:a16="http://schemas.microsoft.com/office/drawing/2014/main" id="{65DC2910-4DE3-42CD-98CC-B7387E5D853E}"/>
                </a:ext>
              </a:extLst>
            </p:cNvPr>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grpSp>
          <p:nvGrpSpPr>
            <p:cNvPr id="20" name="Group 19">
              <a:extLst>
                <a:ext uri="{FF2B5EF4-FFF2-40B4-BE49-F238E27FC236}">
                  <a16:creationId xmlns:a16="http://schemas.microsoft.com/office/drawing/2014/main" id="{0DA520C7-3630-4BE3-A205-5B3BF82F643D}"/>
                </a:ext>
              </a:extLst>
            </p:cNvPr>
            <p:cNvGrpSpPr/>
            <p:nvPr/>
          </p:nvGrpSpPr>
          <p:grpSpPr>
            <a:xfrm>
              <a:off x="3427632" y="3858620"/>
              <a:ext cx="676353" cy="704919"/>
              <a:chOff x="14154282" y="2732561"/>
              <a:chExt cx="1671361" cy="1714515"/>
            </a:xfrm>
          </p:grpSpPr>
          <p:sp>
            <p:nvSpPr>
              <p:cNvPr id="21" name="Freeform 221">
                <a:extLst>
                  <a:ext uri="{FF2B5EF4-FFF2-40B4-BE49-F238E27FC236}">
                    <a16:creationId xmlns:a16="http://schemas.microsoft.com/office/drawing/2014/main" id="{79861D12-E97C-4D6F-AB80-50073E418328}"/>
                  </a:ext>
                </a:extLst>
              </p:cNvPr>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sz="1537" kern="0" dirty="0">
                  <a:solidFill>
                    <a:srgbClr val="000000"/>
                  </a:solidFill>
                  <a:latin typeface="Segoe UI"/>
                </a:endParaRPr>
              </a:p>
            </p:txBody>
          </p:sp>
          <p:sp>
            <p:nvSpPr>
              <p:cNvPr id="22" name="Oval 21">
                <a:extLst>
                  <a:ext uri="{FF2B5EF4-FFF2-40B4-BE49-F238E27FC236}">
                    <a16:creationId xmlns:a16="http://schemas.microsoft.com/office/drawing/2014/main" id="{CD27BF5F-3FC2-4FE1-80AD-A20BF203A4F4}"/>
                  </a:ext>
                </a:extLst>
              </p:cNvPr>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sz="1537" kern="0" dirty="0">
                  <a:solidFill>
                    <a:srgbClr val="000000"/>
                  </a:solidFill>
                  <a:latin typeface="Segoe UI"/>
                </a:endParaRPr>
              </a:p>
            </p:txBody>
          </p:sp>
        </p:grpSp>
      </p:grpSp>
      <p:sp>
        <p:nvSpPr>
          <p:cNvPr id="23" name="Rectangle 22">
            <a:extLst>
              <a:ext uri="{FF2B5EF4-FFF2-40B4-BE49-F238E27FC236}">
                <a16:creationId xmlns:a16="http://schemas.microsoft.com/office/drawing/2014/main" id="{C90979F4-C00E-4DB1-9D98-E5B8B2CDC677}"/>
              </a:ext>
            </a:extLst>
          </p:cNvPr>
          <p:cNvSpPr/>
          <p:nvPr/>
        </p:nvSpPr>
        <p:spPr bwMode="auto">
          <a:xfrm>
            <a:off x="334103" y="2344176"/>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Elastic scale &amp; performance</a:t>
            </a:r>
          </a:p>
        </p:txBody>
      </p:sp>
      <p:sp>
        <p:nvSpPr>
          <p:cNvPr id="24" name="TextBox 23">
            <a:extLst>
              <a:ext uri="{FF2B5EF4-FFF2-40B4-BE49-F238E27FC236}">
                <a16:creationId xmlns:a16="http://schemas.microsoft.com/office/drawing/2014/main" id="{BD0CB7A5-D92E-409D-A5E1-378612440910}"/>
              </a:ext>
            </a:extLst>
          </p:cNvPr>
          <p:cNvSpPr txBox="1"/>
          <p:nvPr/>
        </p:nvSpPr>
        <p:spPr>
          <a:xfrm>
            <a:off x="938146" y="4705456"/>
            <a:ext cx="3404057" cy="1547896"/>
          </a:xfrm>
          <a:prstGeom prst="rect">
            <a:avLst/>
          </a:prstGeom>
          <a:noFill/>
          <a:ln>
            <a:noFill/>
          </a:ln>
        </p:spPr>
        <p:txBody>
          <a:bodyPr wrap="square" lIns="182854" tIns="146284" rIns="182854" bIns="146284" rtlCol="0">
            <a:spAutoFit/>
          </a:bodyPr>
          <a:lstStyle/>
          <a:p>
            <a:pPr>
              <a:lnSpc>
                <a:spcPct val="90000"/>
              </a:lnSpc>
              <a:spcAft>
                <a:spcPts val="1200"/>
              </a:spcAft>
            </a:pPr>
            <a:r>
              <a:rPr lang="en-US" sz="1400" dirty="0">
                <a:gradFill>
                  <a:gsLst>
                    <a:gs pos="2917">
                      <a:srgbClr val="000000"/>
                    </a:gs>
                    <a:gs pos="30000">
                      <a:srgbClr val="000000"/>
                    </a:gs>
                  </a:gsLst>
                  <a:lin ang="5400000" scaled="0"/>
                </a:gradFill>
              </a:rPr>
              <a:t>Scales to petabytes of data</a:t>
            </a:r>
          </a:p>
          <a:p>
            <a:pPr>
              <a:lnSpc>
                <a:spcPct val="90000"/>
              </a:lnSpc>
              <a:spcAft>
                <a:spcPts val="1200"/>
              </a:spcAft>
            </a:pPr>
            <a:r>
              <a:rPr lang="en-US" sz="1400" dirty="0">
                <a:gradFill>
                  <a:gsLst>
                    <a:gs pos="2917">
                      <a:srgbClr val="000000"/>
                    </a:gs>
                    <a:gs pos="30000">
                      <a:srgbClr val="000000"/>
                    </a:gs>
                  </a:gsLst>
                  <a:lin ang="5400000" scaled="0"/>
                </a:gradFill>
              </a:rPr>
              <a:t>Massively Parallel Processing</a:t>
            </a:r>
          </a:p>
          <a:p>
            <a:pPr>
              <a:lnSpc>
                <a:spcPct val="90000"/>
              </a:lnSpc>
              <a:spcAft>
                <a:spcPts val="1200"/>
              </a:spcAft>
            </a:pPr>
            <a:r>
              <a:rPr lang="en-US" sz="1400" dirty="0">
                <a:gradFill>
                  <a:gsLst>
                    <a:gs pos="2917">
                      <a:srgbClr val="000000"/>
                    </a:gs>
                    <a:gs pos="30000">
                      <a:srgbClr val="000000"/>
                    </a:gs>
                  </a:gsLst>
                  <a:lin ang="5400000" scaled="0"/>
                </a:gradFill>
              </a:rPr>
              <a:t>Instant-on compute scales in seconds</a:t>
            </a:r>
          </a:p>
          <a:p>
            <a:pPr>
              <a:lnSpc>
                <a:spcPct val="90000"/>
              </a:lnSpc>
              <a:spcAft>
                <a:spcPts val="1200"/>
              </a:spcAft>
            </a:pPr>
            <a:r>
              <a:rPr lang="en-US" sz="1400" dirty="0">
                <a:gradFill>
                  <a:gsLst>
                    <a:gs pos="2917">
                      <a:srgbClr val="000000"/>
                    </a:gs>
                    <a:gs pos="30000">
                      <a:srgbClr val="000000"/>
                    </a:gs>
                  </a:gsLst>
                  <a:lin ang="5400000" scaled="0"/>
                </a:gradFill>
              </a:rPr>
              <a:t>Query Relational / Non-Relational</a:t>
            </a:r>
          </a:p>
        </p:txBody>
      </p:sp>
      <p:grpSp>
        <p:nvGrpSpPr>
          <p:cNvPr id="25" name="Group 24">
            <a:extLst>
              <a:ext uri="{FF2B5EF4-FFF2-40B4-BE49-F238E27FC236}">
                <a16:creationId xmlns:a16="http://schemas.microsoft.com/office/drawing/2014/main" id="{934658DF-8C28-4F07-A410-D5C4CA8D94B3}"/>
              </a:ext>
            </a:extLst>
          </p:cNvPr>
          <p:cNvGrpSpPr>
            <a:grpSpLocks noChangeAspect="1"/>
          </p:cNvGrpSpPr>
          <p:nvPr/>
        </p:nvGrpSpPr>
        <p:grpSpPr>
          <a:xfrm>
            <a:off x="320578" y="2986808"/>
            <a:ext cx="1160743" cy="1928722"/>
            <a:chOff x="2066845" y="1140049"/>
            <a:chExt cx="550302" cy="914400"/>
          </a:xfrm>
          <a:solidFill>
            <a:schemeClr val="bg2">
              <a:lumMod val="50000"/>
            </a:schemeClr>
          </a:solidFill>
        </p:grpSpPr>
        <p:sp>
          <p:nvSpPr>
            <p:cNvPr id="27" name="Freeform 22">
              <a:extLst>
                <a:ext uri="{FF2B5EF4-FFF2-40B4-BE49-F238E27FC236}">
                  <a16:creationId xmlns:a16="http://schemas.microsoft.com/office/drawing/2014/main" id="{D6E05D57-2042-41EB-958B-BC9D8B7AF000}"/>
                </a:ext>
              </a:extLst>
            </p:cNvPr>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000000"/>
                </a:solidFill>
              </a:endParaRPr>
            </a:p>
          </p:txBody>
        </p:sp>
        <p:sp>
          <p:nvSpPr>
            <p:cNvPr id="29" name="Freeform 342">
              <a:extLst>
                <a:ext uri="{FF2B5EF4-FFF2-40B4-BE49-F238E27FC236}">
                  <a16:creationId xmlns:a16="http://schemas.microsoft.com/office/drawing/2014/main" id="{415F92DE-C3BE-49B0-A18E-BBEB981B8F59}"/>
                </a:ext>
              </a:extLst>
            </p:cNvPr>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000000"/>
                </a:solidFill>
              </a:endParaRPr>
            </a:p>
          </p:txBody>
        </p:sp>
        <p:sp>
          <p:nvSpPr>
            <p:cNvPr id="30" name="Freeform 343">
              <a:extLst>
                <a:ext uri="{FF2B5EF4-FFF2-40B4-BE49-F238E27FC236}">
                  <a16:creationId xmlns:a16="http://schemas.microsoft.com/office/drawing/2014/main" id="{0E709160-3111-4A18-BD19-513EFA6F521F}"/>
                </a:ext>
              </a:extLst>
            </p:cNvPr>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000000"/>
                </a:solidFill>
              </a:endParaRPr>
            </a:p>
          </p:txBody>
        </p:sp>
      </p:grpSp>
      <p:grpSp>
        <p:nvGrpSpPr>
          <p:cNvPr id="31" name="Group 30">
            <a:extLst>
              <a:ext uri="{FF2B5EF4-FFF2-40B4-BE49-F238E27FC236}">
                <a16:creationId xmlns:a16="http://schemas.microsoft.com/office/drawing/2014/main" id="{2F2D6787-5955-4905-BF96-BA601B903B92}"/>
              </a:ext>
            </a:extLst>
          </p:cNvPr>
          <p:cNvGrpSpPr>
            <a:grpSpLocks noChangeAspect="1"/>
          </p:cNvGrpSpPr>
          <p:nvPr/>
        </p:nvGrpSpPr>
        <p:grpSpPr>
          <a:xfrm>
            <a:off x="1634483" y="3029686"/>
            <a:ext cx="610571" cy="1014541"/>
            <a:chOff x="2066845" y="1140049"/>
            <a:chExt cx="550302" cy="914400"/>
          </a:xfrm>
          <a:solidFill>
            <a:schemeClr val="bg2">
              <a:lumMod val="50000"/>
            </a:schemeClr>
          </a:solidFill>
        </p:grpSpPr>
        <p:sp>
          <p:nvSpPr>
            <p:cNvPr id="33" name="Freeform 22">
              <a:extLst>
                <a:ext uri="{FF2B5EF4-FFF2-40B4-BE49-F238E27FC236}">
                  <a16:creationId xmlns:a16="http://schemas.microsoft.com/office/drawing/2014/main" id="{54623AFA-5EAF-493A-8266-E8F8BA331804}"/>
                </a:ext>
              </a:extLst>
            </p:cNvPr>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000000"/>
                </a:solidFill>
              </a:endParaRPr>
            </a:p>
          </p:txBody>
        </p:sp>
        <p:sp>
          <p:nvSpPr>
            <p:cNvPr id="35" name="Freeform 342">
              <a:extLst>
                <a:ext uri="{FF2B5EF4-FFF2-40B4-BE49-F238E27FC236}">
                  <a16:creationId xmlns:a16="http://schemas.microsoft.com/office/drawing/2014/main" id="{1CCA29BE-5E22-48D4-A089-53F6B0B0BF2A}"/>
                </a:ext>
              </a:extLst>
            </p:cNvPr>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000000"/>
                </a:solidFill>
              </a:endParaRPr>
            </a:p>
          </p:txBody>
        </p:sp>
        <p:sp>
          <p:nvSpPr>
            <p:cNvPr id="36" name="Freeform 343">
              <a:extLst>
                <a:ext uri="{FF2B5EF4-FFF2-40B4-BE49-F238E27FC236}">
                  <a16:creationId xmlns:a16="http://schemas.microsoft.com/office/drawing/2014/main" id="{DAC8DAD9-9CD9-4849-B66A-C923F7FB6D50}"/>
                </a:ext>
              </a:extLst>
            </p:cNvPr>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sz="1800" kern="0" dirty="0">
                <a:solidFill>
                  <a:srgbClr val="000000"/>
                </a:solidFill>
              </a:endParaRPr>
            </a:p>
          </p:txBody>
        </p:sp>
      </p:grpSp>
      <p:sp>
        <p:nvSpPr>
          <p:cNvPr id="37" name="2 LINE 2">
            <a:extLst>
              <a:ext uri="{FF2B5EF4-FFF2-40B4-BE49-F238E27FC236}">
                <a16:creationId xmlns:a16="http://schemas.microsoft.com/office/drawing/2014/main" id="{2A2AC15B-B939-4E9B-8A86-44A8E46C1BFD}"/>
              </a:ext>
            </a:extLst>
          </p:cNvPr>
          <p:cNvSpPr/>
          <p:nvPr/>
        </p:nvSpPr>
        <p:spPr bwMode="auto">
          <a:xfrm flipH="1">
            <a:off x="7286151" y="2785213"/>
            <a:ext cx="1269819" cy="754196"/>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dirty="0">
              <a:solidFill>
                <a:srgbClr val="FFFFFF"/>
              </a:solidFill>
              <a:latin typeface="Segoe UI"/>
            </a:endParaRPr>
          </a:p>
        </p:txBody>
      </p:sp>
      <p:grpSp>
        <p:nvGrpSpPr>
          <p:cNvPr id="38" name="2 GEAR">
            <a:extLst>
              <a:ext uri="{FF2B5EF4-FFF2-40B4-BE49-F238E27FC236}">
                <a16:creationId xmlns:a16="http://schemas.microsoft.com/office/drawing/2014/main" id="{A0E72E75-000D-4EE7-81F4-73A951355810}"/>
              </a:ext>
            </a:extLst>
          </p:cNvPr>
          <p:cNvGrpSpPr/>
          <p:nvPr/>
        </p:nvGrpSpPr>
        <p:grpSpPr>
          <a:xfrm>
            <a:off x="7538748" y="2461079"/>
            <a:ext cx="676257" cy="704819"/>
            <a:chOff x="3427632" y="3858620"/>
            <a:chExt cx="676353" cy="704919"/>
          </a:xfrm>
        </p:grpSpPr>
        <p:sp>
          <p:nvSpPr>
            <p:cNvPr id="40" name="Oval 39">
              <a:extLst>
                <a:ext uri="{FF2B5EF4-FFF2-40B4-BE49-F238E27FC236}">
                  <a16:creationId xmlns:a16="http://schemas.microsoft.com/office/drawing/2014/main" id="{21D1C5EF-0BC4-4137-BA8E-054714C27453}"/>
                </a:ext>
              </a:extLst>
            </p:cNvPr>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grpSp>
          <p:nvGrpSpPr>
            <p:cNvPr id="41" name="Group 40">
              <a:extLst>
                <a:ext uri="{FF2B5EF4-FFF2-40B4-BE49-F238E27FC236}">
                  <a16:creationId xmlns:a16="http://schemas.microsoft.com/office/drawing/2014/main" id="{0EAB2336-A070-4A99-B2FF-2915C9FEEA98}"/>
                </a:ext>
              </a:extLst>
            </p:cNvPr>
            <p:cNvGrpSpPr/>
            <p:nvPr/>
          </p:nvGrpSpPr>
          <p:grpSpPr>
            <a:xfrm>
              <a:off x="3427632" y="3858620"/>
              <a:ext cx="676353" cy="704919"/>
              <a:chOff x="14154282" y="2732561"/>
              <a:chExt cx="1671361" cy="1714515"/>
            </a:xfrm>
          </p:grpSpPr>
          <p:sp>
            <p:nvSpPr>
              <p:cNvPr id="42" name="Freeform 252">
                <a:extLst>
                  <a:ext uri="{FF2B5EF4-FFF2-40B4-BE49-F238E27FC236}">
                    <a16:creationId xmlns:a16="http://schemas.microsoft.com/office/drawing/2014/main" id="{24B5A015-7DDF-4652-8C2B-78D6443A0E02}"/>
                  </a:ext>
                </a:extLst>
              </p:cNvPr>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sz="1537" kern="0" dirty="0">
                  <a:solidFill>
                    <a:srgbClr val="000000"/>
                  </a:solidFill>
                  <a:latin typeface="Segoe UI"/>
                </a:endParaRPr>
              </a:p>
            </p:txBody>
          </p:sp>
          <p:sp>
            <p:nvSpPr>
              <p:cNvPr id="43" name="Oval 42">
                <a:extLst>
                  <a:ext uri="{FF2B5EF4-FFF2-40B4-BE49-F238E27FC236}">
                    <a16:creationId xmlns:a16="http://schemas.microsoft.com/office/drawing/2014/main" id="{F53591A4-767A-4573-854B-D9E8CF7437FB}"/>
                  </a:ext>
                </a:extLst>
              </p:cNvPr>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sz="1537" kern="0" dirty="0">
                  <a:solidFill>
                    <a:srgbClr val="000000"/>
                  </a:solidFill>
                  <a:latin typeface="Segoe UI"/>
                </a:endParaRPr>
              </a:p>
            </p:txBody>
          </p:sp>
        </p:grpSp>
      </p:grpSp>
      <p:grpSp>
        <p:nvGrpSpPr>
          <p:cNvPr id="44" name="Powered">
            <a:extLst>
              <a:ext uri="{FF2B5EF4-FFF2-40B4-BE49-F238E27FC236}">
                <a16:creationId xmlns:a16="http://schemas.microsoft.com/office/drawing/2014/main" id="{734A916B-B8F4-4AA4-8C02-51819A8C1F1C}"/>
              </a:ext>
            </a:extLst>
          </p:cNvPr>
          <p:cNvGrpSpPr/>
          <p:nvPr/>
        </p:nvGrpSpPr>
        <p:grpSpPr>
          <a:xfrm>
            <a:off x="4272579" y="3293799"/>
            <a:ext cx="3976506" cy="2959554"/>
            <a:chOff x="4098588" y="3021947"/>
            <a:chExt cx="3977070" cy="2994981"/>
          </a:xfrm>
        </p:grpSpPr>
        <p:sp>
          <p:nvSpPr>
            <p:cNvPr id="45" name="TextBox 44">
              <a:extLst>
                <a:ext uri="{FF2B5EF4-FFF2-40B4-BE49-F238E27FC236}">
                  <a16:creationId xmlns:a16="http://schemas.microsoft.com/office/drawing/2014/main" id="{9F5C106D-A7F2-438C-BEDD-2107F5B8DC3F}"/>
                </a:ext>
              </a:extLst>
            </p:cNvPr>
            <p:cNvSpPr txBox="1"/>
            <p:nvPr/>
          </p:nvSpPr>
          <p:spPr>
            <a:xfrm>
              <a:off x="4098588" y="3572882"/>
              <a:ext cx="3977070" cy="1199083"/>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Get started in minutes</a:t>
              </a:r>
            </a:p>
            <a:p>
              <a:r>
                <a:rPr lang="en-US" dirty="0"/>
                <a:t>Integrated with Azure ML, PowerBI &amp; ADF</a:t>
              </a:r>
            </a:p>
            <a:p>
              <a:r>
                <a:rPr lang="en-US" dirty="0"/>
                <a:t>Enterprise Ready</a:t>
              </a:r>
            </a:p>
          </p:txBody>
        </p:sp>
        <p:grpSp>
          <p:nvGrpSpPr>
            <p:cNvPr id="46" name="Group 45">
              <a:extLst>
                <a:ext uri="{FF2B5EF4-FFF2-40B4-BE49-F238E27FC236}">
                  <a16:creationId xmlns:a16="http://schemas.microsoft.com/office/drawing/2014/main" id="{C7CE8046-8079-45AF-8D5C-2587875136E6}"/>
                </a:ext>
              </a:extLst>
            </p:cNvPr>
            <p:cNvGrpSpPr/>
            <p:nvPr/>
          </p:nvGrpSpPr>
          <p:grpSpPr>
            <a:xfrm>
              <a:off x="5235844" y="4339720"/>
              <a:ext cx="2376526" cy="1677208"/>
              <a:chOff x="15516218" y="1242147"/>
              <a:chExt cx="541115" cy="381887"/>
            </a:xfrm>
          </p:grpSpPr>
          <p:sp>
            <p:nvSpPr>
              <p:cNvPr id="50" name="Freeform 218">
                <a:extLst>
                  <a:ext uri="{FF2B5EF4-FFF2-40B4-BE49-F238E27FC236}">
                    <a16:creationId xmlns:a16="http://schemas.microsoft.com/office/drawing/2014/main" id="{6C09C4E8-4D00-46E0-BCD9-4A34471D6491}"/>
                  </a:ext>
                </a:extLst>
              </p:cNvPr>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sz="1729" dirty="0">
                  <a:solidFill>
                    <a:prstClr val="black"/>
                  </a:solidFill>
                  <a:latin typeface="Segoe UI"/>
                </a:endParaRPr>
              </a:p>
            </p:txBody>
          </p:sp>
          <p:sp>
            <p:nvSpPr>
              <p:cNvPr id="51" name="Freeform 219">
                <a:extLst>
                  <a:ext uri="{FF2B5EF4-FFF2-40B4-BE49-F238E27FC236}">
                    <a16:creationId xmlns:a16="http://schemas.microsoft.com/office/drawing/2014/main" id="{11D88BEB-CC0D-48CD-96AC-6B2B5FB31679}"/>
                  </a:ext>
                </a:extLst>
              </p:cNvPr>
              <p:cNvSpPr>
                <a:spLocks/>
              </p:cNvSpPr>
              <p:nvPr/>
            </p:nvSpPr>
            <p:spPr bwMode="auto">
              <a:xfrm>
                <a:off x="15656788" y="1373174"/>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sz="1729" dirty="0">
                  <a:solidFill>
                    <a:prstClr val="black"/>
                  </a:solidFill>
                  <a:latin typeface="Segoe UI"/>
                </a:endParaRPr>
              </a:p>
            </p:txBody>
          </p:sp>
        </p:grpSp>
        <p:sp>
          <p:nvSpPr>
            <p:cNvPr id="47" name="Oval 46">
              <a:extLst>
                <a:ext uri="{FF2B5EF4-FFF2-40B4-BE49-F238E27FC236}">
                  <a16:creationId xmlns:a16="http://schemas.microsoft.com/office/drawing/2014/main" id="{4BEA4D9B-2679-4483-959F-F3A8D5857020}"/>
                </a:ext>
              </a:extLst>
            </p:cNvPr>
            <p:cNvSpPr/>
            <p:nvPr/>
          </p:nvSpPr>
          <p:spPr bwMode="auto">
            <a:xfrm>
              <a:off x="6988291" y="4928611"/>
              <a:ext cx="249713" cy="249713"/>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48" name="Freeform 185">
              <a:extLst>
                <a:ext uri="{FF2B5EF4-FFF2-40B4-BE49-F238E27FC236}">
                  <a16:creationId xmlns:a16="http://schemas.microsoft.com/office/drawing/2014/main" id="{8AB8FECF-2233-4760-B42C-F6C4CF585625}"/>
                </a:ext>
              </a:extLst>
            </p:cNvPr>
            <p:cNvSpPr>
              <a:spLocks noEditPoints="1"/>
            </p:cNvSpPr>
            <p:nvPr/>
          </p:nvSpPr>
          <p:spPr bwMode="black">
            <a:xfrm>
              <a:off x="6799096" y="4705777"/>
              <a:ext cx="634760" cy="683546"/>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sz="1537" kern="0" dirty="0">
                <a:solidFill>
                  <a:srgbClr val="000000"/>
                </a:solidFill>
                <a:latin typeface="Segoe UI"/>
              </a:endParaRPr>
            </a:p>
          </p:txBody>
        </p:sp>
        <p:sp>
          <p:nvSpPr>
            <p:cNvPr id="49" name="Rectangle 48">
              <a:extLst>
                <a:ext uri="{FF2B5EF4-FFF2-40B4-BE49-F238E27FC236}">
                  <a16:creationId xmlns:a16="http://schemas.microsoft.com/office/drawing/2014/main" id="{E50D9399-B5E0-44DD-80F6-6CA849FEDAAD}"/>
                </a:ext>
              </a:extLst>
            </p:cNvPr>
            <p:cNvSpPr/>
            <p:nvPr/>
          </p:nvSpPr>
          <p:spPr bwMode="auto">
            <a:xfrm>
              <a:off x="4199958" y="3021947"/>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Powered by the Cloud</a:t>
              </a:r>
            </a:p>
          </p:txBody>
        </p:sp>
      </p:grpSp>
      <p:sp>
        <p:nvSpPr>
          <p:cNvPr id="52" name="Freeform 261">
            <a:extLst>
              <a:ext uri="{FF2B5EF4-FFF2-40B4-BE49-F238E27FC236}">
                <a16:creationId xmlns:a16="http://schemas.microsoft.com/office/drawing/2014/main" id="{1472D6AD-2D5B-4C77-AF90-31FD3D2B4C87}"/>
              </a:ext>
            </a:extLst>
          </p:cNvPr>
          <p:cNvSpPr/>
          <p:nvPr/>
        </p:nvSpPr>
        <p:spPr bwMode="auto">
          <a:xfrm rot="7010332">
            <a:off x="484848" y="4334737"/>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262">
            <a:extLst>
              <a:ext uri="{FF2B5EF4-FFF2-40B4-BE49-F238E27FC236}">
                <a16:creationId xmlns:a16="http://schemas.microsoft.com/office/drawing/2014/main" id="{6793F321-9766-4C45-972A-3769C7F7ED0D}"/>
              </a:ext>
            </a:extLst>
          </p:cNvPr>
          <p:cNvSpPr/>
          <p:nvPr/>
        </p:nvSpPr>
        <p:spPr bwMode="auto">
          <a:xfrm rot="7010332">
            <a:off x="1716847" y="3756128"/>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94466E55-1254-4FC5-BE2D-0873555CBD43}"/>
              </a:ext>
            </a:extLst>
          </p:cNvPr>
          <p:cNvGrpSpPr>
            <a:grpSpLocks noChangeAspect="1"/>
          </p:cNvGrpSpPr>
          <p:nvPr/>
        </p:nvGrpSpPr>
        <p:grpSpPr>
          <a:xfrm>
            <a:off x="2423826" y="3208416"/>
            <a:ext cx="395451" cy="369245"/>
            <a:chOff x="-5364163" y="-2738437"/>
            <a:chExt cx="4327525" cy="4054475"/>
          </a:xfrm>
          <a:solidFill>
            <a:schemeClr val="bg2">
              <a:lumMod val="50000"/>
            </a:schemeClr>
          </a:solidFill>
        </p:grpSpPr>
        <p:sp>
          <p:nvSpPr>
            <p:cNvPr id="55" name="Freeform 5">
              <a:extLst>
                <a:ext uri="{FF2B5EF4-FFF2-40B4-BE49-F238E27FC236}">
                  <a16:creationId xmlns:a16="http://schemas.microsoft.com/office/drawing/2014/main" id="{A7B1D7EE-41B6-48BC-9C34-226C09303EF8}"/>
                </a:ext>
              </a:extLst>
            </p:cNvPr>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56" name="Freeform 6">
              <a:extLst>
                <a:ext uri="{FF2B5EF4-FFF2-40B4-BE49-F238E27FC236}">
                  <a16:creationId xmlns:a16="http://schemas.microsoft.com/office/drawing/2014/main" id="{67E351A5-D435-4768-BB40-2B0B3EBEE33B}"/>
                </a:ext>
              </a:extLst>
            </p:cNvPr>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57" name="Freeform 7">
              <a:extLst>
                <a:ext uri="{FF2B5EF4-FFF2-40B4-BE49-F238E27FC236}">
                  <a16:creationId xmlns:a16="http://schemas.microsoft.com/office/drawing/2014/main" id="{E0E5839A-32DC-4D74-A346-8E67468DB74C}"/>
                </a:ext>
              </a:extLst>
            </p:cNvPr>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58" name="Freeform 8">
              <a:extLst>
                <a:ext uri="{FF2B5EF4-FFF2-40B4-BE49-F238E27FC236}">
                  <a16:creationId xmlns:a16="http://schemas.microsoft.com/office/drawing/2014/main" id="{2EE4FC4A-37CE-4F07-A9BA-0A91D50CDF38}"/>
                </a:ext>
              </a:extLst>
            </p:cNvPr>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59" name="Freeform 9">
              <a:extLst>
                <a:ext uri="{FF2B5EF4-FFF2-40B4-BE49-F238E27FC236}">
                  <a16:creationId xmlns:a16="http://schemas.microsoft.com/office/drawing/2014/main" id="{BE38DD39-9CEC-43B6-AC7B-B4AF69A58CD2}"/>
                </a:ext>
              </a:extLst>
            </p:cNvPr>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60" name="Freeform 10">
              <a:extLst>
                <a:ext uri="{FF2B5EF4-FFF2-40B4-BE49-F238E27FC236}">
                  <a16:creationId xmlns:a16="http://schemas.microsoft.com/office/drawing/2014/main" id="{98F684BF-1712-4E4D-B0D2-CAEDB3323D9B}"/>
                </a:ext>
              </a:extLst>
            </p:cNvPr>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61" name="Freeform 11">
              <a:extLst>
                <a:ext uri="{FF2B5EF4-FFF2-40B4-BE49-F238E27FC236}">
                  <a16:creationId xmlns:a16="http://schemas.microsoft.com/office/drawing/2014/main" id="{4F8E1EB0-8690-44D3-909F-6E7BDD08FBAD}"/>
                </a:ext>
              </a:extLst>
            </p:cNvPr>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62" name="Freeform 13">
              <a:extLst>
                <a:ext uri="{FF2B5EF4-FFF2-40B4-BE49-F238E27FC236}">
                  <a16:creationId xmlns:a16="http://schemas.microsoft.com/office/drawing/2014/main" id="{5ACD08AE-8E62-443C-AAB6-92BA93B95BE8}"/>
                </a:ext>
              </a:extLst>
            </p:cNvPr>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63" name="Freeform 14">
              <a:extLst>
                <a:ext uri="{FF2B5EF4-FFF2-40B4-BE49-F238E27FC236}">
                  <a16:creationId xmlns:a16="http://schemas.microsoft.com/office/drawing/2014/main" id="{A8950051-F0C2-4BA0-9A60-73911BF75503}"/>
                </a:ext>
              </a:extLst>
            </p:cNvPr>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64" name="Freeform 15">
              <a:extLst>
                <a:ext uri="{FF2B5EF4-FFF2-40B4-BE49-F238E27FC236}">
                  <a16:creationId xmlns:a16="http://schemas.microsoft.com/office/drawing/2014/main" id="{6A5C4F92-9B99-46A9-BE0C-A59353521B16}"/>
                </a:ext>
              </a:extLst>
            </p:cNvPr>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65" name="Freeform 16">
              <a:extLst>
                <a:ext uri="{FF2B5EF4-FFF2-40B4-BE49-F238E27FC236}">
                  <a16:creationId xmlns:a16="http://schemas.microsoft.com/office/drawing/2014/main" id="{4575FE12-D447-4700-86CB-30087DBBF958}"/>
                </a:ext>
              </a:extLst>
            </p:cNvPr>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66" name="Freeform 17">
              <a:extLst>
                <a:ext uri="{FF2B5EF4-FFF2-40B4-BE49-F238E27FC236}">
                  <a16:creationId xmlns:a16="http://schemas.microsoft.com/office/drawing/2014/main" id="{F79B6105-203A-4BD5-975B-8F3A9CF403AF}"/>
                </a:ext>
              </a:extLst>
            </p:cNvPr>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67" name="Freeform 18">
              <a:extLst>
                <a:ext uri="{FF2B5EF4-FFF2-40B4-BE49-F238E27FC236}">
                  <a16:creationId xmlns:a16="http://schemas.microsoft.com/office/drawing/2014/main" id="{99070DD1-C493-4C83-B7C9-795CB092CA6A}"/>
                </a:ext>
              </a:extLst>
            </p:cNvPr>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sp>
          <p:nvSpPr>
            <p:cNvPr id="68" name="Freeform 19">
              <a:extLst>
                <a:ext uri="{FF2B5EF4-FFF2-40B4-BE49-F238E27FC236}">
                  <a16:creationId xmlns:a16="http://schemas.microsoft.com/office/drawing/2014/main" id="{34F4B651-2FCD-4F93-8CB0-285C29A5A870}"/>
                </a:ext>
              </a:extLst>
            </p:cNvPr>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endParaRPr lang="en-US" sz="3000" dirty="0">
                <a:solidFill>
                  <a:schemeClr val="bg2">
                    <a:lumMod val="50000"/>
                  </a:schemeClr>
                </a:solidFill>
              </a:endParaRPr>
            </a:p>
          </p:txBody>
        </p:sp>
      </p:grpSp>
      <p:pic>
        <p:nvPicPr>
          <p:cNvPr id="69" name="Picture 68">
            <a:extLst>
              <a:ext uri="{FF2B5EF4-FFF2-40B4-BE49-F238E27FC236}">
                <a16:creationId xmlns:a16="http://schemas.microsoft.com/office/drawing/2014/main" id="{C9C7858C-129C-4B16-B8EB-4D74E3E390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2718" y="5037575"/>
            <a:ext cx="434547" cy="434547"/>
          </a:xfrm>
          <a:prstGeom prst="rect">
            <a:avLst/>
          </a:prstGeom>
        </p:spPr>
      </p:pic>
      <p:pic>
        <p:nvPicPr>
          <p:cNvPr id="70" name="Picture 69">
            <a:extLst>
              <a:ext uri="{FF2B5EF4-FFF2-40B4-BE49-F238E27FC236}">
                <a16:creationId xmlns:a16="http://schemas.microsoft.com/office/drawing/2014/main" id="{0AAE0056-8970-4B19-9A40-9C5FD1B2B3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7806" y="3981841"/>
            <a:ext cx="633997" cy="633997"/>
          </a:xfrm>
          <a:prstGeom prst="rect">
            <a:avLst/>
          </a:prstGeom>
        </p:spPr>
      </p:pic>
      <p:pic>
        <p:nvPicPr>
          <p:cNvPr id="71" name="Picture 70">
            <a:extLst>
              <a:ext uri="{FF2B5EF4-FFF2-40B4-BE49-F238E27FC236}">
                <a16:creationId xmlns:a16="http://schemas.microsoft.com/office/drawing/2014/main" id="{F1662E01-AC85-43EE-9824-344CEEA8CD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7871" y="3757084"/>
            <a:ext cx="440028" cy="440028"/>
          </a:xfrm>
          <a:prstGeom prst="rect">
            <a:avLst/>
          </a:prstGeom>
        </p:spPr>
      </p:pic>
      <p:pic>
        <p:nvPicPr>
          <p:cNvPr id="72" name="Picture 71">
            <a:extLst>
              <a:ext uri="{FF2B5EF4-FFF2-40B4-BE49-F238E27FC236}">
                <a16:creationId xmlns:a16="http://schemas.microsoft.com/office/drawing/2014/main" id="{9485CACC-1E74-46A3-9E5E-4686A01C7627}"/>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4867960" y="5541768"/>
            <a:ext cx="541714" cy="541714"/>
          </a:xfrm>
          <a:prstGeom prst="rect">
            <a:avLst/>
          </a:prstGeom>
        </p:spPr>
      </p:pic>
    </p:spTree>
    <p:extLst>
      <p:ext uri="{BB962C8B-B14F-4D97-AF65-F5344CB8AC3E}">
        <p14:creationId xmlns:p14="http://schemas.microsoft.com/office/powerpoint/2010/main" val="406144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sz="4000" dirty="0"/>
              <a:t>Massively Parallel Processing (MPP) Concepts</a:t>
            </a:r>
          </a:p>
        </p:txBody>
      </p:sp>
      <p:sp>
        <p:nvSpPr>
          <p:cNvPr id="10" name="Rectangle 9"/>
          <p:cNvSpPr/>
          <p:nvPr/>
        </p:nvSpPr>
        <p:spPr>
          <a:xfrm>
            <a:off x="153625" y="1664536"/>
            <a:ext cx="2879591" cy="44633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200" dirty="0">
                <a:solidFill>
                  <a:srgbClr val="505050">
                    <a:lumMod val="50000"/>
                  </a:srgbClr>
                </a:solidFill>
                <a:latin typeface="Segoe UI Light"/>
              </a:rPr>
              <a:t>Control Node</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658" y="2853630"/>
            <a:ext cx="1785570" cy="1738028"/>
          </a:xfrm>
          <a:prstGeom prst="rect">
            <a:avLst/>
          </a:prstGeom>
        </p:spPr>
      </p:pic>
      <p:sp>
        <p:nvSpPr>
          <p:cNvPr id="11" name="Rectangle 10"/>
          <p:cNvSpPr/>
          <p:nvPr/>
        </p:nvSpPr>
        <p:spPr>
          <a:xfrm>
            <a:off x="3216409" y="1664535"/>
            <a:ext cx="2879591" cy="2159694"/>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GB" sz="2800" dirty="0">
                <a:solidFill>
                  <a:srgbClr val="FFFFFF"/>
                </a:solidFill>
                <a:latin typeface="Segoe UI Light"/>
              </a:rPr>
              <a:t>Compute Node</a:t>
            </a:r>
          </a:p>
        </p:txBody>
      </p:sp>
      <p:sp>
        <p:nvSpPr>
          <p:cNvPr id="12" name="Rectangle 11"/>
          <p:cNvSpPr/>
          <p:nvPr/>
        </p:nvSpPr>
        <p:spPr>
          <a:xfrm>
            <a:off x="3216409" y="3968209"/>
            <a:ext cx="2879591" cy="2159694"/>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GB" sz="2800" dirty="0">
                <a:solidFill>
                  <a:srgbClr val="FFFFFF"/>
                </a:solidFill>
                <a:latin typeface="Segoe UI Light"/>
              </a:rPr>
              <a:t>Compute Node</a:t>
            </a:r>
          </a:p>
        </p:txBody>
      </p:sp>
      <p:sp>
        <p:nvSpPr>
          <p:cNvPr id="13" name="Rectangle 12"/>
          <p:cNvSpPr/>
          <p:nvPr/>
        </p:nvSpPr>
        <p:spPr>
          <a:xfrm>
            <a:off x="6204492" y="1664535"/>
            <a:ext cx="2879591" cy="2159694"/>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GB" sz="2800" dirty="0">
                <a:solidFill>
                  <a:srgbClr val="FFFFFF"/>
                </a:solidFill>
                <a:latin typeface="Segoe UI Light"/>
              </a:rPr>
              <a:t>Compute Node</a:t>
            </a:r>
          </a:p>
        </p:txBody>
      </p:sp>
      <p:sp>
        <p:nvSpPr>
          <p:cNvPr id="14" name="Rectangle 13"/>
          <p:cNvSpPr/>
          <p:nvPr/>
        </p:nvSpPr>
        <p:spPr>
          <a:xfrm>
            <a:off x="9193361" y="1664535"/>
            <a:ext cx="2879591" cy="2159694"/>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GB" sz="2800" dirty="0">
                <a:solidFill>
                  <a:srgbClr val="FFFFFF"/>
                </a:solidFill>
                <a:latin typeface="Segoe UI Light"/>
              </a:rPr>
              <a:t>Compute Node</a:t>
            </a:r>
          </a:p>
        </p:txBody>
      </p:sp>
      <p:sp>
        <p:nvSpPr>
          <p:cNvPr id="15" name="Rectangle 14"/>
          <p:cNvSpPr/>
          <p:nvPr/>
        </p:nvSpPr>
        <p:spPr>
          <a:xfrm>
            <a:off x="6204492" y="3968209"/>
            <a:ext cx="2879591" cy="2159694"/>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GB" sz="2800" dirty="0">
                <a:solidFill>
                  <a:srgbClr val="FFFFFF"/>
                </a:solidFill>
                <a:latin typeface="Segoe UI Light"/>
              </a:rPr>
              <a:t>Compute Node</a:t>
            </a:r>
          </a:p>
        </p:txBody>
      </p:sp>
      <p:sp>
        <p:nvSpPr>
          <p:cNvPr id="16" name="Rectangle 15"/>
          <p:cNvSpPr/>
          <p:nvPr/>
        </p:nvSpPr>
        <p:spPr>
          <a:xfrm>
            <a:off x="9173965" y="3968209"/>
            <a:ext cx="2879591" cy="2159694"/>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GB" sz="2800" b="1" dirty="0">
                <a:solidFill>
                  <a:srgbClr val="FFFFFF"/>
                </a:solidFill>
                <a:latin typeface="Segoe UI Light"/>
              </a:rPr>
              <a:t>Compute Node</a:t>
            </a:r>
          </a:p>
        </p:txBody>
      </p:sp>
      <p:sp>
        <p:nvSpPr>
          <p:cNvPr id="17" name="TextBox 16"/>
          <p:cNvSpPr txBox="1"/>
          <p:nvPr/>
        </p:nvSpPr>
        <p:spPr>
          <a:xfrm>
            <a:off x="3308946" y="5048056"/>
            <a:ext cx="2375663" cy="1033982"/>
          </a:xfrm>
          <a:prstGeom prst="rect">
            <a:avLst/>
          </a:prstGeom>
          <a:noFill/>
        </p:spPr>
        <p:txBody>
          <a:bodyPr wrap="square" rtlCol="0">
            <a:spAutoFit/>
          </a:bodyPr>
          <a:lstStyle/>
          <a:p>
            <a:r>
              <a:rPr lang="en-GB" sz="2000" dirty="0">
                <a:solidFill>
                  <a:srgbClr val="FFFF00"/>
                </a:solidFill>
                <a:latin typeface="Segoe UI Light"/>
              </a:rPr>
              <a:t>011010101010101010110101011101010101011011010010</a:t>
            </a:r>
          </a:p>
        </p:txBody>
      </p:sp>
      <p:sp>
        <p:nvSpPr>
          <p:cNvPr id="18" name="TextBox 17"/>
          <p:cNvSpPr txBox="1"/>
          <p:nvPr/>
        </p:nvSpPr>
        <p:spPr>
          <a:xfrm>
            <a:off x="3308946" y="2744383"/>
            <a:ext cx="2375663" cy="1033982"/>
          </a:xfrm>
          <a:prstGeom prst="rect">
            <a:avLst/>
          </a:prstGeom>
          <a:noFill/>
        </p:spPr>
        <p:txBody>
          <a:bodyPr wrap="square" rtlCol="0">
            <a:spAutoFit/>
          </a:bodyPr>
          <a:lstStyle/>
          <a:p>
            <a:r>
              <a:rPr lang="en-GB" sz="2000" dirty="0">
                <a:solidFill>
                  <a:srgbClr val="505050"/>
                </a:solidFill>
                <a:latin typeface="Segoe UI Light"/>
              </a:rPr>
              <a:t>011010101010101010110101011101010101011011010010</a:t>
            </a:r>
          </a:p>
        </p:txBody>
      </p:sp>
      <p:sp>
        <p:nvSpPr>
          <p:cNvPr id="19" name="TextBox 18"/>
          <p:cNvSpPr txBox="1"/>
          <p:nvPr/>
        </p:nvSpPr>
        <p:spPr>
          <a:xfrm>
            <a:off x="6370821" y="5048056"/>
            <a:ext cx="2375663" cy="1033982"/>
          </a:xfrm>
          <a:prstGeom prst="rect">
            <a:avLst/>
          </a:prstGeom>
          <a:noFill/>
        </p:spPr>
        <p:txBody>
          <a:bodyPr wrap="square" rtlCol="0">
            <a:spAutoFit/>
          </a:bodyPr>
          <a:lstStyle/>
          <a:p>
            <a:r>
              <a:rPr lang="en-GB" sz="2000" dirty="0">
                <a:solidFill>
                  <a:srgbClr val="505050"/>
                </a:solidFill>
                <a:latin typeface="Segoe UI Light"/>
              </a:rPr>
              <a:t>011010101010101010110101011101010101011011010010</a:t>
            </a:r>
          </a:p>
        </p:txBody>
      </p:sp>
      <p:sp>
        <p:nvSpPr>
          <p:cNvPr id="20" name="TextBox 19"/>
          <p:cNvSpPr txBox="1"/>
          <p:nvPr/>
        </p:nvSpPr>
        <p:spPr>
          <a:xfrm>
            <a:off x="6370821" y="2744383"/>
            <a:ext cx="2375663" cy="1033982"/>
          </a:xfrm>
          <a:prstGeom prst="rect">
            <a:avLst/>
          </a:prstGeom>
          <a:noFill/>
        </p:spPr>
        <p:txBody>
          <a:bodyPr wrap="square" rtlCol="0">
            <a:spAutoFit/>
          </a:bodyPr>
          <a:lstStyle/>
          <a:p>
            <a:r>
              <a:rPr lang="en-GB" sz="2000" dirty="0">
                <a:solidFill>
                  <a:srgbClr val="505050"/>
                </a:solidFill>
                <a:latin typeface="Segoe UI Light"/>
              </a:rPr>
              <a:t>011010101010101010110101011101010101011011010010</a:t>
            </a:r>
          </a:p>
        </p:txBody>
      </p:sp>
      <p:sp>
        <p:nvSpPr>
          <p:cNvPr id="21" name="TextBox 20"/>
          <p:cNvSpPr txBox="1"/>
          <p:nvPr/>
        </p:nvSpPr>
        <p:spPr>
          <a:xfrm>
            <a:off x="9425929" y="5048056"/>
            <a:ext cx="2375663" cy="1033982"/>
          </a:xfrm>
          <a:prstGeom prst="rect">
            <a:avLst/>
          </a:prstGeom>
          <a:noFill/>
        </p:spPr>
        <p:txBody>
          <a:bodyPr wrap="square" rtlCol="0">
            <a:spAutoFit/>
          </a:bodyPr>
          <a:lstStyle/>
          <a:p>
            <a:r>
              <a:rPr lang="en-GB" sz="2000" dirty="0">
                <a:solidFill>
                  <a:srgbClr val="505050"/>
                </a:solidFill>
                <a:latin typeface="Segoe UI Light"/>
              </a:rPr>
              <a:t>011010101010101010110101011101010101011011010010</a:t>
            </a:r>
          </a:p>
        </p:txBody>
      </p:sp>
      <p:sp>
        <p:nvSpPr>
          <p:cNvPr id="22" name="TextBox 21"/>
          <p:cNvSpPr txBox="1"/>
          <p:nvPr/>
        </p:nvSpPr>
        <p:spPr>
          <a:xfrm>
            <a:off x="9445325" y="2744383"/>
            <a:ext cx="2375663" cy="1033982"/>
          </a:xfrm>
          <a:prstGeom prst="rect">
            <a:avLst/>
          </a:prstGeom>
          <a:noFill/>
        </p:spPr>
        <p:txBody>
          <a:bodyPr wrap="square" rtlCol="0">
            <a:spAutoFit/>
          </a:bodyPr>
          <a:lstStyle/>
          <a:p>
            <a:r>
              <a:rPr lang="en-GB" sz="2000" dirty="0">
                <a:solidFill>
                  <a:srgbClr val="505050"/>
                </a:solidFill>
                <a:latin typeface="Segoe UI Light"/>
              </a:rPr>
              <a:t>011010101010101010110101011101010101011011010010</a:t>
            </a:r>
          </a:p>
        </p:txBody>
      </p:sp>
      <p:sp>
        <p:nvSpPr>
          <p:cNvPr id="2" name="Down Arrow 1"/>
          <p:cNvSpPr/>
          <p:nvPr/>
        </p:nvSpPr>
        <p:spPr>
          <a:xfrm>
            <a:off x="641386" y="1340750"/>
            <a:ext cx="952365" cy="97827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800" dirty="0">
              <a:solidFill>
                <a:srgbClr val="FFFFFF"/>
              </a:solidFill>
              <a:latin typeface="Segoe UI Light"/>
            </a:endParaRPr>
          </a:p>
        </p:txBody>
      </p:sp>
      <p:cxnSp>
        <p:nvCxnSpPr>
          <p:cNvPr id="4" name="Straight Arrow Connector 3"/>
          <p:cNvCxnSpPr>
            <a:stCxn id="9" idx="3"/>
            <a:endCxn id="18" idx="1"/>
          </p:cNvCxnSpPr>
          <p:nvPr/>
        </p:nvCxnSpPr>
        <p:spPr>
          <a:xfrm flipV="1">
            <a:off x="2597227" y="3261375"/>
            <a:ext cx="711719" cy="461270"/>
          </a:xfrm>
          <a:prstGeom prst="straightConnector1">
            <a:avLst/>
          </a:prstGeom>
          <a:ln w="53975">
            <a:solidFill>
              <a:schemeClr val="accent1">
                <a:lumMod val="60000"/>
                <a:lumOff val="40000"/>
              </a:schemeClr>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a:stCxn id="9" idx="3"/>
            <a:endCxn id="20" idx="1"/>
          </p:cNvCxnSpPr>
          <p:nvPr/>
        </p:nvCxnSpPr>
        <p:spPr>
          <a:xfrm flipV="1">
            <a:off x="2597227" y="3261375"/>
            <a:ext cx="3773594" cy="461270"/>
          </a:xfrm>
          <a:prstGeom prst="straightConnector1">
            <a:avLst/>
          </a:prstGeom>
          <a:ln w="53975">
            <a:solidFill>
              <a:schemeClr val="accent1">
                <a:lumMod val="60000"/>
                <a:lumOff val="40000"/>
              </a:schemeClr>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a:stCxn id="9" idx="3"/>
            <a:endCxn id="22" idx="1"/>
          </p:cNvCxnSpPr>
          <p:nvPr/>
        </p:nvCxnSpPr>
        <p:spPr>
          <a:xfrm flipV="1">
            <a:off x="2597228" y="3261375"/>
            <a:ext cx="6848097" cy="461270"/>
          </a:xfrm>
          <a:prstGeom prst="straightConnector1">
            <a:avLst/>
          </a:prstGeom>
          <a:ln w="53975">
            <a:solidFill>
              <a:schemeClr val="accent1">
                <a:lumMod val="60000"/>
                <a:lumOff val="40000"/>
              </a:schemeClr>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28" name="Straight Arrow Connector 27"/>
          <p:cNvCxnSpPr>
            <a:stCxn id="9" idx="3"/>
            <a:endCxn id="21" idx="1"/>
          </p:cNvCxnSpPr>
          <p:nvPr/>
        </p:nvCxnSpPr>
        <p:spPr>
          <a:xfrm>
            <a:off x="2597228" y="3722644"/>
            <a:ext cx="6828701" cy="1842404"/>
          </a:xfrm>
          <a:prstGeom prst="straightConnector1">
            <a:avLst/>
          </a:prstGeom>
          <a:ln w="53975">
            <a:solidFill>
              <a:schemeClr val="accent1">
                <a:lumMod val="60000"/>
                <a:lumOff val="40000"/>
              </a:schemeClr>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a:stCxn id="9" idx="3"/>
            <a:endCxn id="19" idx="1"/>
          </p:cNvCxnSpPr>
          <p:nvPr/>
        </p:nvCxnSpPr>
        <p:spPr>
          <a:xfrm>
            <a:off x="2597227" y="3722644"/>
            <a:ext cx="3773594" cy="1842404"/>
          </a:xfrm>
          <a:prstGeom prst="straightConnector1">
            <a:avLst/>
          </a:prstGeom>
          <a:ln w="53975">
            <a:solidFill>
              <a:schemeClr val="accent1">
                <a:lumMod val="60000"/>
                <a:lumOff val="40000"/>
              </a:schemeClr>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35" name="Straight Arrow Connector 34"/>
          <p:cNvCxnSpPr>
            <a:stCxn id="9" idx="3"/>
            <a:endCxn id="17" idx="1"/>
          </p:cNvCxnSpPr>
          <p:nvPr/>
        </p:nvCxnSpPr>
        <p:spPr>
          <a:xfrm>
            <a:off x="2597227" y="3722644"/>
            <a:ext cx="711719" cy="1842404"/>
          </a:xfrm>
          <a:prstGeom prst="straightConnector1">
            <a:avLst/>
          </a:prstGeom>
          <a:ln w="53975">
            <a:solidFill>
              <a:schemeClr val="accent1">
                <a:lumMod val="60000"/>
                <a:lumOff val="40000"/>
              </a:schemeClr>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38" name="Down Arrow 37"/>
          <p:cNvSpPr/>
          <p:nvPr/>
        </p:nvSpPr>
        <p:spPr>
          <a:xfrm rot="10800000">
            <a:off x="1704444" y="1340750"/>
            <a:ext cx="952365" cy="978270"/>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800" dirty="0">
              <a:solidFill>
                <a:srgbClr val="FFFFFF"/>
              </a:solidFill>
              <a:latin typeface="Segoe UI Light"/>
            </a:endParaRPr>
          </a:p>
        </p:txBody>
      </p:sp>
      <p:sp>
        <p:nvSpPr>
          <p:cNvPr id="33" name="Shape 32"/>
          <p:cNvSpPr/>
          <p:nvPr/>
        </p:nvSpPr>
        <p:spPr>
          <a:xfrm>
            <a:off x="10289806" y="4457184"/>
            <a:ext cx="647908" cy="647908"/>
          </a:xfrm>
          <a:prstGeom prst="gear6">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sp>
      <p:sp>
        <p:nvSpPr>
          <p:cNvPr id="66" name="Shape 65"/>
          <p:cNvSpPr/>
          <p:nvPr/>
        </p:nvSpPr>
        <p:spPr>
          <a:xfrm>
            <a:off x="10289806" y="2124993"/>
            <a:ext cx="647908" cy="647908"/>
          </a:xfrm>
          <a:prstGeom prst="gear6">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sp>
      <p:sp>
        <p:nvSpPr>
          <p:cNvPr id="69" name="Shape 68"/>
          <p:cNvSpPr/>
          <p:nvPr/>
        </p:nvSpPr>
        <p:spPr>
          <a:xfrm>
            <a:off x="7215303" y="4455064"/>
            <a:ext cx="647908" cy="647908"/>
          </a:xfrm>
          <a:prstGeom prst="gear6">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sp>
      <p:sp>
        <p:nvSpPr>
          <p:cNvPr id="70" name="Shape 69"/>
          <p:cNvSpPr/>
          <p:nvPr/>
        </p:nvSpPr>
        <p:spPr>
          <a:xfrm>
            <a:off x="7215303" y="2122874"/>
            <a:ext cx="647908" cy="647908"/>
          </a:xfrm>
          <a:prstGeom prst="gear6">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sp>
      <p:sp>
        <p:nvSpPr>
          <p:cNvPr id="71" name="Shape 70"/>
          <p:cNvSpPr/>
          <p:nvPr/>
        </p:nvSpPr>
        <p:spPr>
          <a:xfrm>
            <a:off x="4153428" y="4455064"/>
            <a:ext cx="647908" cy="647908"/>
          </a:xfrm>
          <a:prstGeom prst="gear6">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sp>
      <p:sp>
        <p:nvSpPr>
          <p:cNvPr id="72" name="Shape 71"/>
          <p:cNvSpPr/>
          <p:nvPr/>
        </p:nvSpPr>
        <p:spPr>
          <a:xfrm>
            <a:off x="4153428" y="2122874"/>
            <a:ext cx="647908" cy="647908"/>
          </a:xfrm>
          <a:prstGeom prst="gear6">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sp>
      <p:cxnSp>
        <p:nvCxnSpPr>
          <p:cNvPr id="73" name="Straight Arrow Connector 72"/>
          <p:cNvCxnSpPr/>
          <p:nvPr/>
        </p:nvCxnSpPr>
        <p:spPr>
          <a:xfrm flipV="1">
            <a:off x="2597227" y="3268924"/>
            <a:ext cx="711719" cy="461270"/>
          </a:xfrm>
          <a:prstGeom prst="straightConnector1">
            <a:avLst/>
          </a:prstGeom>
          <a:ln w="53975">
            <a:solidFill>
              <a:schemeClr val="accent1">
                <a:lumMod val="60000"/>
                <a:lumOff val="40000"/>
              </a:schemeClr>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74" name="Straight Arrow Connector 73"/>
          <p:cNvCxnSpPr/>
          <p:nvPr/>
        </p:nvCxnSpPr>
        <p:spPr>
          <a:xfrm flipV="1">
            <a:off x="2597227" y="3268924"/>
            <a:ext cx="3773594" cy="461270"/>
          </a:xfrm>
          <a:prstGeom prst="straightConnector1">
            <a:avLst/>
          </a:prstGeom>
          <a:ln w="53975">
            <a:solidFill>
              <a:schemeClr val="accent1">
                <a:lumMod val="60000"/>
                <a:lumOff val="40000"/>
              </a:schemeClr>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75" name="Straight Arrow Connector 74"/>
          <p:cNvCxnSpPr/>
          <p:nvPr/>
        </p:nvCxnSpPr>
        <p:spPr>
          <a:xfrm flipV="1">
            <a:off x="2597228" y="3268924"/>
            <a:ext cx="6848097" cy="461270"/>
          </a:xfrm>
          <a:prstGeom prst="straightConnector1">
            <a:avLst/>
          </a:prstGeom>
          <a:ln w="53975">
            <a:solidFill>
              <a:schemeClr val="accent1">
                <a:lumMod val="60000"/>
                <a:lumOff val="40000"/>
              </a:schemeClr>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76" name="Straight Arrow Connector 75"/>
          <p:cNvCxnSpPr/>
          <p:nvPr/>
        </p:nvCxnSpPr>
        <p:spPr>
          <a:xfrm>
            <a:off x="2597228" y="3730193"/>
            <a:ext cx="6828701" cy="1842404"/>
          </a:xfrm>
          <a:prstGeom prst="straightConnector1">
            <a:avLst/>
          </a:prstGeom>
          <a:ln w="53975">
            <a:solidFill>
              <a:schemeClr val="accent1">
                <a:lumMod val="60000"/>
                <a:lumOff val="40000"/>
              </a:schemeClr>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77" name="Straight Arrow Connector 76"/>
          <p:cNvCxnSpPr/>
          <p:nvPr/>
        </p:nvCxnSpPr>
        <p:spPr>
          <a:xfrm>
            <a:off x="2597227" y="3730193"/>
            <a:ext cx="3773594" cy="1842404"/>
          </a:xfrm>
          <a:prstGeom prst="straightConnector1">
            <a:avLst/>
          </a:prstGeom>
          <a:ln w="53975">
            <a:solidFill>
              <a:schemeClr val="accent1">
                <a:lumMod val="60000"/>
                <a:lumOff val="40000"/>
              </a:schemeClr>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78" name="Straight Arrow Connector 77"/>
          <p:cNvCxnSpPr/>
          <p:nvPr/>
        </p:nvCxnSpPr>
        <p:spPr>
          <a:xfrm>
            <a:off x="2597227" y="3730193"/>
            <a:ext cx="711719" cy="1842404"/>
          </a:xfrm>
          <a:prstGeom prst="straightConnector1">
            <a:avLst/>
          </a:prstGeom>
          <a:ln w="53975">
            <a:solidFill>
              <a:schemeClr val="accent1">
                <a:lumMod val="60000"/>
                <a:lumOff val="40000"/>
              </a:schemeClr>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sp>
        <p:nvSpPr>
          <p:cNvPr id="42" name="TextBox 41"/>
          <p:cNvSpPr txBox="1"/>
          <p:nvPr/>
        </p:nvSpPr>
        <p:spPr>
          <a:xfrm>
            <a:off x="3332735" y="2735182"/>
            <a:ext cx="2375663" cy="1033982"/>
          </a:xfrm>
          <a:prstGeom prst="rect">
            <a:avLst/>
          </a:prstGeom>
          <a:noFill/>
        </p:spPr>
        <p:txBody>
          <a:bodyPr wrap="square" rtlCol="0">
            <a:spAutoFit/>
          </a:bodyPr>
          <a:lstStyle/>
          <a:p>
            <a:r>
              <a:rPr lang="en-GB" sz="2000" dirty="0">
                <a:solidFill>
                  <a:srgbClr val="FFFF00"/>
                </a:solidFill>
                <a:latin typeface="Segoe UI Light"/>
              </a:rPr>
              <a:t>011010101010101010110101011101010101011011010010</a:t>
            </a:r>
          </a:p>
        </p:txBody>
      </p:sp>
      <p:sp>
        <p:nvSpPr>
          <p:cNvPr id="43" name="TextBox 42"/>
          <p:cNvSpPr txBox="1"/>
          <p:nvPr/>
        </p:nvSpPr>
        <p:spPr>
          <a:xfrm>
            <a:off x="6394610" y="5038854"/>
            <a:ext cx="2375663" cy="1033982"/>
          </a:xfrm>
          <a:prstGeom prst="rect">
            <a:avLst/>
          </a:prstGeom>
          <a:noFill/>
        </p:spPr>
        <p:txBody>
          <a:bodyPr wrap="square" rtlCol="0">
            <a:spAutoFit/>
          </a:bodyPr>
          <a:lstStyle/>
          <a:p>
            <a:r>
              <a:rPr lang="en-GB" sz="2000" dirty="0">
                <a:solidFill>
                  <a:srgbClr val="FFFF00"/>
                </a:solidFill>
                <a:latin typeface="Segoe UI Light"/>
              </a:rPr>
              <a:t>011010101010101010110101011101010101011011010010</a:t>
            </a:r>
          </a:p>
        </p:txBody>
      </p:sp>
      <p:sp>
        <p:nvSpPr>
          <p:cNvPr id="44" name="TextBox 43"/>
          <p:cNvSpPr txBox="1"/>
          <p:nvPr/>
        </p:nvSpPr>
        <p:spPr>
          <a:xfrm>
            <a:off x="6394610" y="2735182"/>
            <a:ext cx="2375663" cy="1033982"/>
          </a:xfrm>
          <a:prstGeom prst="rect">
            <a:avLst/>
          </a:prstGeom>
          <a:noFill/>
        </p:spPr>
        <p:txBody>
          <a:bodyPr wrap="square" rtlCol="0">
            <a:spAutoFit/>
          </a:bodyPr>
          <a:lstStyle/>
          <a:p>
            <a:r>
              <a:rPr lang="en-GB" sz="2000" dirty="0">
                <a:solidFill>
                  <a:srgbClr val="FFFF00"/>
                </a:solidFill>
                <a:latin typeface="Segoe UI Light"/>
              </a:rPr>
              <a:t>011010101010101010110101011101010101011011010010</a:t>
            </a:r>
          </a:p>
        </p:txBody>
      </p:sp>
      <p:sp>
        <p:nvSpPr>
          <p:cNvPr id="45" name="TextBox 44"/>
          <p:cNvSpPr txBox="1"/>
          <p:nvPr/>
        </p:nvSpPr>
        <p:spPr>
          <a:xfrm>
            <a:off x="9449718" y="5038854"/>
            <a:ext cx="2375663" cy="1033982"/>
          </a:xfrm>
          <a:prstGeom prst="rect">
            <a:avLst/>
          </a:prstGeom>
          <a:noFill/>
        </p:spPr>
        <p:txBody>
          <a:bodyPr wrap="square" rtlCol="0">
            <a:spAutoFit/>
          </a:bodyPr>
          <a:lstStyle/>
          <a:p>
            <a:r>
              <a:rPr lang="en-GB" sz="2000" dirty="0">
                <a:solidFill>
                  <a:srgbClr val="FFFF00"/>
                </a:solidFill>
                <a:latin typeface="Segoe UI Light"/>
              </a:rPr>
              <a:t>011010101010101010110101011101010101011011010010</a:t>
            </a:r>
          </a:p>
        </p:txBody>
      </p:sp>
      <p:sp>
        <p:nvSpPr>
          <p:cNvPr id="46" name="TextBox 45"/>
          <p:cNvSpPr txBox="1"/>
          <p:nvPr/>
        </p:nvSpPr>
        <p:spPr>
          <a:xfrm>
            <a:off x="9469114" y="2735182"/>
            <a:ext cx="2375663" cy="1033982"/>
          </a:xfrm>
          <a:prstGeom prst="rect">
            <a:avLst/>
          </a:prstGeom>
          <a:noFill/>
        </p:spPr>
        <p:txBody>
          <a:bodyPr wrap="square" rtlCol="0">
            <a:spAutoFit/>
          </a:bodyPr>
          <a:lstStyle/>
          <a:p>
            <a:r>
              <a:rPr lang="en-GB" sz="2000" dirty="0">
                <a:solidFill>
                  <a:srgbClr val="FFFF00"/>
                </a:solidFill>
                <a:latin typeface="Segoe UI Light"/>
              </a:rPr>
              <a:t>011010101010101010110101011101010101011011010010</a:t>
            </a:r>
          </a:p>
        </p:txBody>
      </p:sp>
    </p:spTree>
    <p:extLst>
      <p:ext uri="{BB962C8B-B14F-4D97-AF65-F5344CB8AC3E}">
        <p14:creationId xmlns:p14="http://schemas.microsoft.com/office/powerpoint/2010/main" val="3617498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par>
                                <p:cTn id="22" presetID="22" presetClass="entr" presetSubtype="8"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par>
                          <p:cTn id="28" fill="hold">
                            <p:stCondLst>
                              <p:cond delay="500"/>
                            </p:stCondLst>
                            <p:childTnLst>
                              <p:par>
                                <p:cTn id="29" presetID="10" presetClass="exit" presetSubtype="0" fill="hold" nodeType="after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2"/>
                                        </p:tgtEl>
                                      </p:cBhvr>
                                    </p:animEffect>
                                    <p:set>
                                      <p:cBhvr>
                                        <p:cTn id="43" dur="1" fill="hold">
                                          <p:stCondLst>
                                            <p:cond delay="499"/>
                                          </p:stCondLst>
                                        </p:cTn>
                                        <p:tgtEl>
                                          <p:spTgt spid="32"/>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5"/>
                                        </p:tgtEl>
                                      </p:cBhvr>
                                    </p:animEffect>
                                    <p:set>
                                      <p:cBhvr>
                                        <p:cTn id="46" dur="1" fill="hold">
                                          <p:stCondLst>
                                            <p:cond delay="499"/>
                                          </p:stCondLst>
                                        </p:cTn>
                                        <p:tgtEl>
                                          <p:spTgt spid="35"/>
                                        </p:tgtEl>
                                        <p:attrNameLst>
                                          <p:attrName>style.visibility</p:attrName>
                                        </p:attrNameLst>
                                      </p:cBhvr>
                                      <p:to>
                                        <p:strVal val="hidden"/>
                                      </p:to>
                                    </p:set>
                                  </p:childTnLst>
                                </p:cTn>
                              </p:par>
                            </p:childTnLst>
                          </p:cTn>
                        </p:par>
                        <p:par>
                          <p:cTn id="47" fill="hold">
                            <p:stCondLst>
                              <p:cond delay="1000"/>
                            </p:stCondLst>
                            <p:childTnLst>
                              <p:par>
                                <p:cTn id="48" presetID="8" presetClass="emph" presetSubtype="0" fill="hold" nodeType="afterEffect">
                                  <p:stCondLst>
                                    <p:cond delay="0"/>
                                  </p:stCondLst>
                                  <p:childTnLst>
                                    <p:animRot by="21600000">
                                      <p:cBhvr>
                                        <p:cTn id="49" dur="500" fill="hold"/>
                                        <p:tgtEl>
                                          <p:spTgt spid="33"/>
                                        </p:tgtEl>
                                        <p:attrNameLst>
                                          <p:attrName>r</p:attrName>
                                        </p:attrNameLst>
                                      </p:cBhvr>
                                    </p:animRot>
                                  </p:childTnLst>
                                </p:cTn>
                              </p:par>
                              <p:par>
                                <p:cTn id="50" presetID="8" presetClass="emph" presetSubtype="0" fill="hold" nodeType="withEffect">
                                  <p:stCondLst>
                                    <p:cond delay="0"/>
                                  </p:stCondLst>
                                  <p:childTnLst>
                                    <p:animRot by="21600000">
                                      <p:cBhvr>
                                        <p:cTn id="51" dur="500" fill="hold"/>
                                        <p:tgtEl>
                                          <p:spTgt spid="66"/>
                                        </p:tgtEl>
                                        <p:attrNameLst>
                                          <p:attrName>r</p:attrName>
                                        </p:attrNameLst>
                                      </p:cBhvr>
                                    </p:animRot>
                                  </p:childTnLst>
                                </p:cTn>
                              </p:par>
                              <p:par>
                                <p:cTn id="52" presetID="8" presetClass="emph" presetSubtype="0" fill="hold" nodeType="withEffect">
                                  <p:stCondLst>
                                    <p:cond delay="0"/>
                                  </p:stCondLst>
                                  <p:childTnLst>
                                    <p:animRot by="21600000">
                                      <p:cBhvr>
                                        <p:cTn id="53" dur="500" fill="hold"/>
                                        <p:tgtEl>
                                          <p:spTgt spid="69"/>
                                        </p:tgtEl>
                                        <p:attrNameLst>
                                          <p:attrName>r</p:attrName>
                                        </p:attrNameLst>
                                      </p:cBhvr>
                                    </p:animRot>
                                  </p:childTnLst>
                                </p:cTn>
                              </p:par>
                              <p:par>
                                <p:cTn id="54" presetID="8" presetClass="emph" presetSubtype="0" fill="hold" nodeType="withEffect">
                                  <p:stCondLst>
                                    <p:cond delay="0"/>
                                  </p:stCondLst>
                                  <p:childTnLst>
                                    <p:animRot by="21600000">
                                      <p:cBhvr>
                                        <p:cTn id="55" dur="500" fill="hold"/>
                                        <p:tgtEl>
                                          <p:spTgt spid="70"/>
                                        </p:tgtEl>
                                        <p:attrNameLst>
                                          <p:attrName>r</p:attrName>
                                        </p:attrNameLst>
                                      </p:cBhvr>
                                    </p:animRot>
                                  </p:childTnLst>
                                </p:cTn>
                              </p:par>
                              <p:par>
                                <p:cTn id="56" presetID="8" presetClass="emph" presetSubtype="0" fill="hold" nodeType="withEffect">
                                  <p:stCondLst>
                                    <p:cond delay="0"/>
                                  </p:stCondLst>
                                  <p:childTnLst>
                                    <p:animRot by="21600000">
                                      <p:cBhvr>
                                        <p:cTn id="57" dur="500" fill="hold"/>
                                        <p:tgtEl>
                                          <p:spTgt spid="71"/>
                                        </p:tgtEl>
                                        <p:attrNameLst>
                                          <p:attrName>r</p:attrName>
                                        </p:attrNameLst>
                                      </p:cBhvr>
                                    </p:animRot>
                                  </p:childTnLst>
                                </p:cTn>
                              </p:par>
                              <p:par>
                                <p:cTn id="58" presetID="8" presetClass="emph" presetSubtype="0" fill="hold" nodeType="withEffect">
                                  <p:stCondLst>
                                    <p:cond delay="0"/>
                                  </p:stCondLst>
                                  <p:childTnLst>
                                    <p:animRot by="21600000">
                                      <p:cBhvr>
                                        <p:cTn id="59" dur="500" fill="hold"/>
                                        <p:tgtEl>
                                          <p:spTgt spid="72"/>
                                        </p:tgtEl>
                                        <p:attrNameLst>
                                          <p:attrName>r</p:attrName>
                                        </p:attrNameLst>
                                      </p:cBhvr>
                                    </p:animRot>
                                  </p:childTnLst>
                                </p:cTn>
                              </p:par>
                            </p:childTnLst>
                          </p:cTn>
                        </p:par>
                        <p:par>
                          <p:cTn id="60" fill="hold">
                            <p:stCondLst>
                              <p:cond delay="1500"/>
                            </p:stCondLst>
                            <p:childTnLst>
                              <p:par>
                                <p:cTn id="61" presetID="22" presetClass="entr" presetSubtype="2" fill="hold"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wipe(right)">
                                      <p:cBhvr>
                                        <p:cTn id="63" dur="500"/>
                                        <p:tgtEl>
                                          <p:spTgt spid="73"/>
                                        </p:tgtEl>
                                      </p:cBhvr>
                                    </p:animEffect>
                                  </p:childTnLst>
                                </p:cTn>
                              </p:par>
                              <p:par>
                                <p:cTn id="64" presetID="22" presetClass="entr" presetSubtype="2" fill="hold"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wipe(right)">
                                      <p:cBhvr>
                                        <p:cTn id="66" dur="500"/>
                                        <p:tgtEl>
                                          <p:spTgt spid="75"/>
                                        </p:tgtEl>
                                      </p:cBhvr>
                                    </p:animEffect>
                                  </p:childTnLst>
                                </p:cTn>
                              </p:par>
                              <p:par>
                                <p:cTn id="67" presetID="22" presetClass="entr" presetSubtype="2"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right)">
                                      <p:cBhvr>
                                        <p:cTn id="69" dur="500"/>
                                        <p:tgtEl>
                                          <p:spTgt spid="74"/>
                                        </p:tgtEl>
                                      </p:cBhvr>
                                    </p:animEffect>
                                  </p:childTnLst>
                                </p:cTn>
                              </p:par>
                              <p:par>
                                <p:cTn id="70" presetID="22" presetClass="entr" presetSubtype="2" fill="hold"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wipe(right)">
                                      <p:cBhvr>
                                        <p:cTn id="72" dur="500"/>
                                        <p:tgtEl>
                                          <p:spTgt spid="76"/>
                                        </p:tgtEl>
                                      </p:cBhvr>
                                    </p:animEffect>
                                  </p:childTnLst>
                                </p:cTn>
                              </p:par>
                              <p:par>
                                <p:cTn id="73" presetID="22" presetClass="entr" presetSubtype="2"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wipe(right)">
                                      <p:cBhvr>
                                        <p:cTn id="75" dur="500"/>
                                        <p:tgtEl>
                                          <p:spTgt spid="77"/>
                                        </p:tgtEl>
                                      </p:cBhvr>
                                    </p:animEffect>
                                  </p:childTnLst>
                                </p:cTn>
                              </p:par>
                              <p:par>
                                <p:cTn id="76" presetID="22" presetClass="entr" presetSubtype="2" fill="hold"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wipe(right)">
                                      <p:cBhvr>
                                        <p:cTn id="78" dur="500"/>
                                        <p:tgtEl>
                                          <p:spTgt spid="78"/>
                                        </p:tgtEl>
                                      </p:cBhvr>
                                    </p:animEffect>
                                  </p:childTnLst>
                                </p:cTn>
                              </p:par>
                            </p:childTnLst>
                          </p:cTn>
                        </p:par>
                        <p:par>
                          <p:cTn id="79" fill="hold">
                            <p:stCondLst>
                              <p:cond delay="2000"/>
                            </p:stCondLst>
                            <p:childTnLst>
                              <p:par>
                                <p:cTn id="80" presetID="10" presetClass="exit" presetSubtype="0" fill="hold" nodeType="afterEffect">
                                  <p:stCondLst>
                                    <p:cond delay="0"/>
                                  </p:stCondLst>
                                  <p:childTnLst>
                                    <p:animEffect transition="out" filter="fade">
                                      <p:cBhvr>
                                        <p:cTn id="81" dur="500"/>
                                        <p:tgtEl>
                                          <p:spTgt spid="73"/>
                                        </p:tgtEl>
                                      </p:cBhvr>
                                    </p:animEffect>
                                    <p:set>
                                      <p:cBhvr>
                                        <p:cTn id="82" dur="1" fill="hold">
                                          <p:stCondLst>
                                            <p:cond delay="499"/>
                                          </p:stCondLst>
                                        </p:cTn>
                                        <p:tgtEl>
                                          <p:spTgt spid="73"/>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75"/>
                                        </p:tgtEl>
                                      </p:cBhvr>
                                    </p:animEffect>
                                    <p:set>
                                      <p:cBhvr>
                                        <p:cTn id="85" dur="1" fill="hold">
                                          <p:stCondLst>
                                            <p:cond delay="499"/>
                                          </p:stCondLst>
                                        </p:cTn>
                                        <p:tgtEl>
                                          <p:spTgt spid="75"/>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74"/>
                                        </p:tgtEl>
                                      </p:cBhvr>
                                    </p:animEffect>
                                    <p:set>
                                      <p:cBhvr>
                                        <p:cTn id="88" dur="1" fill="hold">
                                          <p:stCondLst>
                                            <p:cond delay="499"/>
                                          </p:stCondLst>
                                        </p:cTn>
                                        <p:tgtEl>
                                          <p:spTgt spid="74"/>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6"/>
                                        </p:tgtEl>
                                      </p:cBhvr>
                                    </p:animEffect>
                                    <p:set>
                                      <p:cBhvr>
                                        <p:cTn id="91" dur="1" fill="hold">
                                          <p:stCondLst>
                                            <p:cond delay="499"/>
                                          </p:stCondLst>
                                        </p:cTn>
                                        <p:tgtEl>
                                          <p:spTgt spid="7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77"/>
                                        </p:tgtEl>
                                      </p:cBhvr>
                                    </p:animEffect>
                                    <p:set>
                                      <p:cBhvr>
                                        <p:cTn id="94" dur="1" fill="hold">
                                          <p:stCondLst>
                                            <p:cond delay="499"/>
                                          </p:stCondLst>
                                        </p:cTn>
                                        <p:tgtEl>
                                          <p:spTgt spid="77"/>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78"/>
                                        </p:tgtEl>
                                      </p:cBhvr>
                                    </p:animEffect>
                                    <p:set>
                                      <p:cBhvr>
                                        <p:cTn id="97" dur="1" fill="hold">
                                          <p:stCondLst>
                                            <p:cond delay="499"/>
                                          </p:stCondLst>
                                        </p:cTn>
                                        <p:tgtEl>
                                          <p:spTgt spid="78"/>
                                        </p:tgtEl>
                                        <p:attrNameLst>
                                          <p:attrName>style.visibility</p:attrName>
                                        </p:attrNameLst>
                                      </p:cBhvr>
                                      <p:to>
                                        <p:strVal val="hidden"/>
                                      </p:to>
                                    </p:se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spcAft>
                <a:spcPts val="200"/>
              </a:spcAft>
            </a:pPr>
            <a:r>
              <a:rPr lang="en-US" dirty="0">
                <a:gradFill flip="none" rotWithShape="1">
                  <a:gsLst>
                    <a:gs pos="0">
                      <a:srgbClr val="FFFFFF"/>
                    </a:gs>
                    <a:gs pos="100000">
                      <a:srgbClr val="FFFFFF"/>
                    </a:gs>
                  </a:gsLst>
                  <a:lin ang="5400000" scaled="0"/>
                  <a:tileRect/>
                </a:gradFill>
              </a:rPr>
              <a:t>MPP SQL</a:t>
            </a:r>
            <a:r>
              <a:rPr lang="en-US" dirty="0"/>
              <a:t> Table Geometries</a:t>
            </a:r>
          </a:p>
        </p:txBody>
      </p:sp>
      <p:sp>
        <p:nvSpPr>
          <p:cNvPr id="4" name="Content Placeholder 3"/>
          <p:cNvSpPr>
            <a:spLocks noGrp="1"/>
          </p:cNvSpPr>
          <p:nvPr>
            <p:ph type="body" sz="quarter" idx="11"/>
          </p:nvPr>
        </p:nvSpPr>
        <p:spPr>
          <a:xfrm>
            <a:off x="504550" y="1223110"/>
            <a:ext cx="11280012" cy="5213158"/>
          </a:xfrm>
          <a:prstGeom prst="rect">
            <a:avLst/>
          </a:prstGeom>
        </p:spPr>
        <p:txBody>
          <a:bodyPr/>
          <a:lstStyle/>
          <a:p>
            <a:pPr>
              <a:spcBef>
                <a:spcPts val="1765"/>
              </a:spcBef>
              <a:spcAft>
                <a:spcPts val="200"/>
              </a:spcAft>
              <a:buSzPct val="110000"/>
            </a:pPr>
            <a:r>
              <a:rPr lang="en-US" sz="3137" dirty="0">
                <a:solidFill>
                  <a:srgbClr val="FFC000"/>
                </a:solidFill>
                <a:latin typeface="+mn-lt"/>
              </a:rPr>
              <a:t>Distributed:</a:t>
            </a:r>
            <a:r>
              <a:rPr lang="en-US" sz="3137" dirty="0">
                <a:solidFill>
                  <a:schemeClr val="tx1"/>
                </a:solidFill>
                <a:latin typeface="+mn-lt"/>
              </a:rPr>
              <a:t> </a:t>
            </a:r>
          </a:p>
          <a:p>
            <a:pPr marL="530674">
              <a:spcBef>
                <a:spcPts val="600"/>
              </a:spcBef>
              <a:spcAft>
                <a:spcPts val="1200"/>
              </a:spcAft>
              <a:buSzPct val="110000"/>
            </a:pPr>
            <a:r>
              <a:rPr lang="en-US" sz="2745" dirty="0">
                <a:solidFill>
                  <a:schemeClr val="tx1"/>
                </a:solidFill>
              </a:rPr>
              <a:t>A table structure that is distributed across all MPP nodes of the Data Warehouse Database</a:t>
            </a:r>
          </a:p>
          <a:p>
            <a:pPr marL="1406829" indent="-885493">
              <a:spcBef>
                <a:spcPts val="600"/>
              </a:spcBef>
              <a:spcAft>
                <a:spcPts val="1200"/>
              </a:spcAft>
              <a:buSzPct val="110000"/>
            </a:pPr>
            <a:r>
              <a:rPr lang="en-US" sz="2353" dirty="0">
                <a:solidFill>
                  <a:schemeClr val="accent4"/>
                </a:solidFill>
                <a:latin typeface="+mn-lt"/>
              </a:rPr>
              <a:t>HASH</a:t>
            </a:r>
            <a:r>
              <a:rPr lang="en-US" sz="2353" dirty="0">
                <a:solidFill>
                  <a:schemeClr val="tx1"/>
                </a:solidFill>
              </a:rPr>
              <a:t>: where the value of a single column gets hashed to define the distribution number where the records will get inserted</a:t>
            </a:r>
          </a:p>
          <a:p>
            <a:pPr marL="2723396" indent="-2202061">
              <a:spcBef>
                <a:spcPts val="600"/>
              </a:spcBef>
              <a:spcAft>
                <a:spcPts val="1200"/>
              </a:spcAft>
              <a:buSzPct val="110000"/>
            </a:pPr>
            <a:r>
              <a:rPr lang="en-US" sz="2353" dirty="0">
                <a:solidFill>
                  <a:schemeClr val="accent4"/>
                </a:solidFill>
                <a:latin typeface="+mn-lt"/>
              </a:rPr>
              <a:t>ROUND_ROBIN</a:t>
            </a:r>
            <a:r>
              <a:rPr lang="en-US" sz="2353" dirty="0">
                <a:solidFill>
                  <a:schemeClr val="tx1"/>
                </a:solidFill>
              </a:rPr>
              <a:t>: where the records are distributed in a “round robin” manner across all distributions</a:t>
            </a:r>
          </a:p>
          <a:p>
            <a:pPr marL="2723396" indent="-2202061">
              <a:spcBef>
                <a:spcPts val="600"/>
              </a:spcBef>
              <a:spcAft>
                <a:spcPts val="1200"/>
              </a:spcAft>
              <a:buSzPct val="110000"/>
            </a:pPr>
            <a:r>
              <a:rPr lang="en-US" sz="2353" b="1" dirty="0">
                <a:solidFill>
                  <a:schemeClr val="accent4"/>
                </a:solidFill>
              </a:rPr>
              <a:t>REPLICATED</a:t>
            </a:r>
            <a:r>
              <a:rPr lang="en-US" sz="2353" dirty="0">
                <a:solidFill>
                  <a:schemeClr val="tx1"/>
                </a:solidFill>
              </a:rPr>
              <a:t>: Where a copy of an entire table is placed on each compute node.</a:t>
            </a:r>
          </a:p>
          <a:p>
            <a:pPr marL="2723396" indent="-2202061">
              <a:spcBef>
                <a:spcPts val="600"/>
              </a:spcBef>
              <a:spcAft>
                <a:spcPts val="1200"/>
              </a:spcAft>
              <a:buSzPct val="110000"/>
            </a:pPr>
            <a:endParaRPr lang="en-US" sz="2353" dirty="0">
              <a:solidFill>
                <a:schemeClr val="tx1"/>
              </a:solidFill>
            </a:endParaRPr>
          </a:p>
          <a:p>
            <a:pPr marL="2723396" indent="-2202061">
              <a:spcBef>
                <a:spcPts val="600"/>
              </a:spcBef>
              <a:spcAft>
                <a:spcPts val="1200"/>
              </a:spcAft>
              <a:buSzPct val="110000"/>
            </a:pPr>
            <a:endParaRPr lang="en-US" sz="1765" spc="-100" dirty="0">
              <a:ln w="3175">
                <a:noFill/>
              </a:ln>
              <a:solidFill>
                <a:srgbClr val="92D050"/>
              </a:solidFill>
              <a:cs typeface="Arial" charset="0"/>
            </a:endParaRPr>
          </a:p>
        </p:txBody>
      </p:sp>
    </p:spTree>
    <p:extLst>
      <p:ext uri="{BB962C8B-B14F-4D97-AF65-F5344CB8AC3E}">
        <p14:creationId xmlns:p14="http://schemas.microsoft.com/office/powerpoint/2010/main" val="22551347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pPr defTabSz="1088105">
              <a:defRPr/>
            </a:pPr>
            <a:r>
              <a:rPr lang="en-GB" sz="3000" kern="0" dirty="0">
                <a:solidFill>
                  <a:prstClr val="white"/>
                </a:solidFill>
                <a:latin typeface="Segoe UI Light"/>
              </a:rPr>
              <a:t>Create an Azure SQL </a:t>
            </a:r>
          </a:p>
          <a:p>
            <a:pPr defTabSz="1088105">
              <a:defRPr/>
            </a:pPr>
            <a:r>
              <a:rPr lang="en-GB" sz="3000" kern="0" dirty="0">
                <a:solidFill>
                  <a:prstClr val="white"/>
                </a:solidFill>
                <a:latin typeface="Segoe UI Light"/>
              </a:rPr>
              <a:t>Data Warehouse</a:t>
            </a:r>
            <a:endParaRPr lang="en-US" sz="3000" kern="0" dirty="0">
              <a:solidFill>
                <a:prstClr val="white"/>
              </a:solidFill>
              <a:latin typeface="Segoe UI Light"/>
            </a:endParaRPr>
          </a:p>
        </p:txBody>
      </p:sp>
      <p:pic>
        <p:nvPicPr>
          <p:cNvPr id="6" name="Picture 5">
            <a:extLst>
              <a:ext uri="{FF2B5EF4-FFF2-40B4-BE49-F238E27FC236}">
                <a16:creationId xmlns:a16="http://schemas.microsoft.com/office/drawing/2014/main" id="{BF82AE93-5D9E-4132-93ED-A2E4C4613400}"/>
              </a:ext>
            </a:extLst>
          </p:cNvPr>
          <p:cNvPicPr>
            <a:picLocks noChangeAspect="1"/>
          </p:cNvPicPr>
          <p:nvPr/>
        </p:nvPicPr>
        <p:blipFill>
          <a:blip r:embed="rId3"/>
          <a:stretch>
            <a:fillRect/>
          </a:stretch>
        </p:blipFill>
        <p:spPr>
          <a:xfrm>
            <a:off x="6885817" y="274615"/>
            <a:ext cx="4681052" cy="6308770"/>
          </a:xfrm>
          <a:prstGeom prst="rect">
            <a:avLst/>
          </a:prstGeom>
        </p:spPr>
      </p:pic>
    </p:spTree>
    <p:extLst>
      <p:ext uri="{BB962C8B-B14F-4D97-AF65-F5344CB8AC3E}">
        <p14:creationId xmlns:p14="http://schemas.microsoft.com/office/powerpoint/2010/main" val="357901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5958554"/>
          </a:xfrm>
        </p:spPr>
        <p:txBody>
          <a:bodyPr/>
          <a:lstStyle/>
          <a:p>
            <a:r>
              <a:rPr lang="en-US" dirty="0"/>
              <a:t>Q01 - Which of the following terms refer to the scale of compute that is being used in an Azure SQL Data Warehouse database?</a:t>
            </a:r>
          </a:p>
          <a:p>
            <a:r>
              <a:rPr lang="en-GB" b="1" dirty="0"/>
              <a:t>A01 – DWU</a:t>
            </a:r>
          </a:p>
          <a:p>
            <a:pPr marL="0" lvl="0" indent="0">
              <a:buNone/>
            </a:pPr>
            <a:endParaRPr lang="en-GB" dirty="0"/>
          </a:p>
          <a:p>
            <a:r>
              <a:rPr lang="en-US" sz="2400" dirty="0"/>
              <a:t>Q02 - You have an Azure SQL Data Warehouse database, within this, you have a dimension table named Stores that contains store information. There is a total of 263 stores nationwide. Store information is retrieved in more than half of the queries that are issued against this database. These queries include staff information per store, sales information per store and finance information. You want to improve the query performance of these queries by configuring the table geometry of the stores table. Which is the appropriate table geometry to select for the stores table?</a:t>
            </a:r>
          </a:p>
          <a:p>
            <a:r>
              <a:rPr lang="en-GB" b="1" dirty="0"/>
              <a:t>A02 – Replicated Table</a:t>
            </a:r>
          </a:p>
          <a:p>
            <a:pPr lvl="0"/>
            <a:endParaRPr lang="en-US" b="1" dirty="0"/>
          </a:p>
        </p:txBody>
      </p:sp>
    </p:spTree>
    <p:extLst>
      <p:ext uri="{BB962C8B-B14F-4D97-AF65-F5344CB8AC3E}">
        <p14:creationId xmlns:p14="http://schemas.microsoft.com/office/powerpoint/2010/main" val="86295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6368795" cy="2462213"/>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03</a:t>
            </a:r>
          </a:p>
          <a:p>
            <a:r>
              <a:rPr lang="en-US" sz="4000" dirty="0">
                <a:solidFill>
                  <a:schemeClr val="accent1"/>
                </a:solidFill>
                <a:latin typeface="Segoe UI Semibold"/>
              </a:rPr>
              <a:t>Creating and Querying an </a:t>
            </a:r>
          </a:p>
          <a:p>
            <a:r>
              <a:rPr lang="en-US" sz="4000" dirty="0">
                <a:solidFill>
                  <a:schemeClr val="accent1"/>
                </a:solidFill>
                <a:latin typeface="Segoe UI Semibold"/>
              </a:rPr>
              <a:t>Azure SQL Data Warehouse</a:t>
            </a:r>
          </a:p>
          <a:p>
            <a:endParaRPr lang="en-US" sz="4000" dirty="0">
              <a:solidFill>
                <a:schemeClr val="accent1"/>
              </a:solidFill>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82222"/>
            <a:ext cx="4167887" cy="2769989"/>
          </a:xfrm>
        </p:spPr>
        <p:txBody>
          <a:bodyPr/>
          <a:lstStyle/>
          <a:p>
            <a:r>
              <a:rPr lang="en-US" dirty="0"/>
              <a:t>DP-200T01: </a:t>
            </a:r>
            <a:br>
              <a:rPr lang="en-US" dirty="0"/>
            </a:br>
            <a:r>
              <a:rPr lang="en-US" b="1" dirty="0"/>
              <a:t>Working with Relational Data Stores in the Cloud</a:t>
            </a:r>
            <a:br>
              <a:rPr lang="en-US" dirty="0"/>
            </a:br>
            <a:endParaRPr lang="en-US" dirty="0"/>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1895904"/>
          </a:xfrm>
        </p:spPr>
        <p:txBody>
          <a:bodyPr/>
          <a:lstStyle/>
          <a:p>
            <a:r>
              <a:rPr lang="en-US" dirty="0"/>
              <a:t>Create an Azure SQL Data Warehouse sample database</a:t>
            </a:r>
          </a:p>
          <a:p>
            <a:r>
              <a:rPr lang="en-US" dirty="0"/>
              <a:t>Query the sample database with the SELECT statement and its clauses</a:t>
            </a:r>
          </a:p>
          <a:p>
            <a:r>
              <a:rPr lang="en-US" dirty="0"/>
              <a:t>Use the queries in different client applications such as SQL Server Management Studio, and PowerBI</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Create an Azure SQL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Data Warehouse</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6" name="Picture 5">
            <a:extLst>
              <a:ext uri="{FF2B5EF4-FFF2-40B4-BE49-F238E27FC236}">
                <a16:creationId xmlns:a16="http://schemas.microsoft.com/office/drawing/2014/main" id="{BF82AE93-5D9E-4132-93ED-A2E4C4613400}"/>
              </a:ext>
            </a:extLst>
          </p:cNvPr>
          <p:cNvPicPr>
            <a:picLocks noChangeAspect="1"/>
          </p:cNvPicPr>
          <p:nvPr/>
        </p:nvPicPr>
        <p:blipFill>
          <a:blip r:embed="rId3"/>
          <a:stretch>
            <a:fillRect/>
          </a:stretch>
        </p:blipFill>
        <p:spPr>
          <a:xfrm>
            <a:off x="6885817" y="274615"/>
            <a:ext cx="4681052" cy="6308770"/>
          </a:xfrm>
          <a:prstGeom prst="rect">
            <a:avLst/>
          </a:prstGeom>
        </p:spPr>
      </p:pic>
    </p:spTree>
    <p:extLst>
      <p:ext uri="{BB962C8B-B14F-4D97-AF65-F5344CB8AC3E}">
        <p14:creationId xmlns:p14="http://schemas.microsoft.com/office/powerpoint/2010/main" val="156574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477328"/>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Perform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Azure SQL Data Warehouse</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Queries</a:t>
            </a:r>
            <a:r>
              <a:rPr kumimoji="0" lang="en-GB" sz="3000" b="0" i="0" u="none" strike="noStrike" kern="0" cap="none" spc="0" normalizeH="0" baseline="0" noProof="0" dirty="0">
                <a:ln>
                  <a:noFill/>
                </a:ln>
                <a:solidFill>
                  <a:prstClr val="white"/>
                </a:solidFill>
                <a:effectLst/>
                <a:uLnTx/>
                <a:uFillTx/>
                <a:latin typeface="Segoe UI Light"/>
                <a:ea typeface="+mn-ea"/>
                <a:cs typeface="+mn-cs"/>
              </a:rPr>
              <a:t>.</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4" name="Rectangle 3">
            <a:extLst>
              <a:ext uri="{FF2B5EF4-FFF2-40B4-BE49-F238E27FC236}">
                <a16:creationId xmlns:a16="http://schemas.microsoft.com/office/drawing/2014/main" id="{EEE7DC96-7254-4417-B50F-DBCB5C607007}"/>
              </a:ext>
            </a:extLst>
          </p:cNvPr>
          <p:cNvSpPr/>
          <p:nvPr/>
        </p:nvSpPr>
        <p:spPr>
          <a:xfrm>
            <a:off x="6688128" y="298406"/>
            <a:ext cx="6096000" cy="1993623"/>
          </a:xfrm>
          <a:prstGeom prst="rect">
            <a:avLst/>
          </a:prstGeom>
        </p:spPr>
        <p:txBody>
          <a:bodyP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SELECT Query Basics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SELECT &lt;select_list&gt;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[FROM &lt;optional_from_specification&gt;]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[WHERE &lt;optional_filter_condition&gt;]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[ORDER BY &lt;optional_sort_specification&gt;]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[JOIN &lt;optional_join_specification&gt;]</a:t>
            </a:r>
          </a:p>
        </p:txBody>
      </p:sp>
      <p:sp>
        <p:nvSpPr>
          <p:cNvPr id="6" name="Rectangle 5">
            <a:extLst>
              <a:ext uri="{FF2B5EF4-FFF2-40B4-BE49-F238E27FC236}">
                <a16:creationId xmlns:a16="http://schemas.microsoft.com/office/drawing/2014/main" id="{E3A72407-FC4D-4068-87A6-C294F79E1326}"/>
              </a:ext>
            </a:extLst>
          </p:cNvPr>
          <p:cNvSpPr/>
          <p:nvPr/>
        </p:nvSpPr>
        <p:spPr>
          <a:xfrm>
            <a:off x="6688128" y="2499691"/>
            <a:ext cx="4150623" cy="4327338"/>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0000"/>
                </a:solidFill>
                <a:effectLst/>
                <a:uLnTx/>
                <a:uFillTx/>
                <a:latin typeface="Menlo"/>
                <a:ea typeface="+mn-ea"/>
                <a:cs typeface="+mn-cs"/>
              </a:rPr>
              <a:t>Examples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Menlo"/>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Menlo"/>
                <a:ea typeface="+mn-ea"/>
                <a:cs typeface="+mn-cs"/>
              </a:rPr>
              <a:t>SELECT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Menlo"/>
                <a:ea typeface="+mn-ea"/>
                <a:cs typeface="+mn-cs"/>
              </a:rPr>
              <a:t>FROM Products p WHERE p.id ="1“</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Menlo"/>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Menlo"/>
                <a:ea typeface="+mn-ea"/>
                <a:cs typeface="+mn-cs"/>
              </a:rPr>
              <a:t>SELECT p.id, p.manufacturer, p.description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Menlo"/>
                <a:ea typeface="+mn-ea"/>
                <a:cs typeface="+mn-cs"/>
              </a:rPr>
              <a:t>FROM Products p WHERE p.id ="1“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Menlo"/>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enlo"/>
                <a:ea typeface="+mn-ea"/>
                <a:cs typeface="+mn-cs"/>
              </a:rPr>
              <a:t>SELECT p.price, p.description, p.productId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enlo"/>
                <a:ea typeface="+mn-ea"/>
                <a:cs typeface="+mn-cs"/>
              </a:rPr>
              <a:t>FROM Products p ORDER BY p.price ASC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Menlo"/>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enlo"/>
                <a:ea typeface="+mn-ea"/>
                <a:cs typeface="+mn-cs"/>
              </a:rPr>
              <a:t>SELECT p.productId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Menlo"/>
                <a:ea typeface="+mn-ea"/>
                <a:cs typeface="+mn-cs"/>
              </a:rPr>
              <a:t>FROM Products p JOIN p.shipping</a:t>
            </a:r>
            <a:r>
              <a:rPr kumimoji="0" lang="en-US" altLang="en-US" sz="800" b="0" i="0" u="none" strike="noStrike" kern="1200" cap="none" spc="0" normalizeH="0" baseline="0" noProof="0" dirty="0">
                <a:ln>
                  <a:noFill/>
                </a:ln>
                <a:solidFill>
                  <a:srgbClr val="505050"/>
                </a:solidFill>
                <a:effectLst/>
                <a:uLnTx/>
                <a:uFillTx/>
                <a:latin typeface="Segoe UI"/>
                <a:ea typeface="+mn-ea"/>
                <a:cs typeface="+mn-cs"/>
              </a:rPr>
              <a:t> </a:t>
            </a:r>
            <a:endParaRPr kumimoji="0" lang="en-US" altLang="en-US" sz="40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Menlo"/>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Menlo"/>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505050"/>
                </a:solidFill>
                <a:effectLst/>
                <a:uLnTx/>
                <a:uFillTx/>
                <a:latin typeface="Segoe UI"/>
                <a:ea typeface="+mn-ea"/>
                <a:cs typeface="+mn-cs"/>
              </a:rPr>
              <a:t> </a:t>
            </a:r>
            <a:endParaRPr kumimoji="0" lang="en-US" altLang="en-US" sz="40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4064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477328"/>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Perform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Azure SQL Data Warehouse</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Queries</a:t>
            </a:r>
            <a:r>
              <a:rPr kumimoji="0" lang="en-GB" sz="3000" b="0" i="0" u="none" strike="noStrike" kern="0" cap="none" spc="0" normalizeH="0" baseline="0" noProof="0" dirty="0">
                <a:ln>
                  <a:noFill/>
                </a:ln>
                <a:solidFill>
                  <a:prstClr val="white"/>
                </a:solidFill>
                <a:effectLst/>
                <a:uLnTx/>
                <a:uFillTx/>
                <a:latin typeface="Segoe UI Light"/>
                <a:ea typeface="+mn-ea"/>
                <a:cs typeface="+mn-cs"/>
              </a:rPr>
              <a:t>.</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4" name="Rectangle 3">
            <a:extLst>
              <a:ext uri="{FF2B5EF4-FFF2-40B4-BE49-F238E27FC236}">
                <a16:creationId xmlns:a16="http://schemas.microsoft.com/office/drawing/2014/main" id="{EEE7DC96-7254-4417-B50F-DBCB5C607007}"/>
              </a:ext>
            </a:extLst>
          </p:cNvPr>
          <p:cNvSpPr/>
          <p:nvPr/>
        </p:nvSpPr>
        <p:spPr>
          <a:xfrm>
            <a:off x="6537864" y="216867"/>
            <a:ext cx="5494941" cy="3912610"/>
          </a:xfrm>
          <a:prstGeom prst="rect">
            <a:avLst/>
          </a:prstGeom>
        </p:spPr>
        <p:txBody>
          <a:bodyPr wrap="square">
            <a:spAutoFit/>
          </a:bodyPr>
          <a:lstStyle/>
          <a:p>
            <a:pPr lvl="0"/>
            <a:r>
              <a:rPr lang="en-US" b="1" dirty="0">
                <a:solidFill>
                  <a:srgbClr val="000000"/>
                </a:solidFill>
                <a:latin typeface="Menlo"/>
              </a:rPr>
              <a:t>Create Table as Select (CTAS)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onsolas" panose="020B0609020204030204" pitchFamily="49" charset="0"/>
              </a:rPr>
              <a:t>Used in parallel data loads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CREATE TABLE </a:t>
            </a:r>
          </a:p>
          <a:p>
            <a:r>
              <a:rPr lang="en-US" sz="1600" dirty="0">
                <a:solidFill>
                  <a:srgbClr val="000000"/>
                </a:solidFill>
                <a:latin typeface="Consolas" panose="020B0609020204030204" pitchFamily="49" charset="0"/>
              </a:rPr>
              <a:t>[ database_name . [ schema_name ] . | schema_name. ] table_name </a:t>
            </a:r>
          </a:p>
          <a:p>
            <a:r>
              <a:rPr lang="en-US" sz="1600" dirty="0">
                <a:solidFill>
                  <a:srgbClr val="000000"/>
                </a:solidFill>
                <a:latin typeface="Consolas" panose="020B0609020204030204" pitchFamily="49" charset="0"/>
              </a:rPr>
              <a:t>        [ ( { column_name } [ ,...n ] ) ]</a:t>
            </a:r>
          </a:p>
          <a:p>
            <a:r>
              <a:rPr lang="en-US" sz="1600" dirty="0">
                <a:solidFill>
                  <a:srgbClr val="000000"/>
                </a:solidFill>
                <a:latin typeface="Consolas" panose="020B0609020204030204" pitchFamily="49" charset="0"/>
              </a:rPr>
              <a:t>WITH ( DISTRIBUTION = </a:t>
            </a:r>
          </a:p>
          <a:p>
            <a:r>
              <a:rPr lang="en-US" sz="1600" dirty="0">
                <a:solidFill>
                  <a:srgbClr val="000000"/>
                </a:solidFill>
                <a:latin typeface="Consolas" panose="020B0609020204030204" pitchFamily="49" charset="0"/>
              </a:rPr>
              <a:t>     { HASH( distribution_column_name )			REPLICATE | ROUND_ROBIN } </a:t>
            </a:r>
          </a:p>
          <a:p>
            <a:r>
              <a:rPr lang="en-US" sz="1600" dirty="0">
                <a:solidFill>
                  <a:srgbClr val="000000"/>
                </a:solidFill>
                <a:latin typeface="Consolas" panose="020B0609020204030204" pitchFamily="49" charset="0"/>
              </a:rPr>
              <a:t>            [ , &lt;CTAS_table_option&gt; [ ,...n ] ]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AS &lt;select_statement&gt;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6" name="Rectangle 5">
            <a:extLst>
              <a:ext uri="{FF2B5EF4-FFF2-40B4-BE49-F238E27FC236}">
                <a16:creationId xmlns:a16="http://schemas.microsoft.com/office/drawing/2014/main" id="{E3A72407-FC4D-4068-87A6-C294F79E1326}"/>
              </a:ext>
            </a:extLst>
          </p:cNvPr>
          <p:cNvSpPr/>
          <p:nvPr/>
        </p:nvSpPr>
        <p:spPr>
          <a:xfrm>
            <a:off x="6537864" y="4129477"/>
            <a:ext cx="5722085" cy="321395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0000"/>
                </a:solidFill>
                <a:effectLst/>
                <a:uLnTx/>
                <a:uFillTx/>
                <a:latin typeface="Menlo"/>
                <a:ea typeface="+mn-ea"/>
                <a:cs typeface="+mn-cs"/>
              </a:rPr>
              <a:t>Example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Menlo"/>
              <a:ea typeface="+mn-ea"/>
              <a:cs typeface="+mn-cs"/>
            </a:endParaRPr>
          </a:p>
          <a:p>
            <a:r>
              <a:rPr lang="en-US" dirty="0">
                <a:solidFill>
                  <a:srgbClr val="000000"/>
                </a:solidFill>
                <a:latin typeface="Menlo"/>
              </a:rPr>
              <a:t>CREATE TABLE FactInternetSales_Copy</a:t>
            </a:r>
          </a:p>
          <a:p>
            <a:endParaRPr lang="en-US" dirty="0">
              <a:solidFill>
                <a:srgbClr val="000000"/>
              </a:solidFill>
              <a:latin typeface="Menlo"/>
            </a:endParaRPr>
          </a:p>
          <a:p>
            <a:r>
              <a:rPr lang="en-US" dirty="0">
                <a:solidFill>
                  <a:srgbClr val="000000"/>
                </a:solidFill>
                <a:latin typeface="Menlo"/>
              </a:rPr>
              <a:t>WITH </a:t>
            </a:r>
          </a:p>
          <a:p>
            <a:endParaRPr lang="en-US" dirty="0">
              <a:solidFill>
                <a:srgbClr val="000000"/>
              </a:solidFill>
              <a:latin typeface="Menlo"/>
            </a:endParaRPr>
          </a:p>
          <a:p>
            <a:r>
              <a:rPr lang="en-US" dirty="0">
                <a:solidFill>
                  <a:srgbClr val="000000"/>
                </a:solidFill>
                <a:latin typeface="Menlo"/>
              </a:rPr>
              <a:t>(DISTRIBUTION = HASH(SalesOrderNumber))</a:t>
            </a:r>
          </a:p>
          <a:p>
            <a:endParaRPr lang="en-US" dirty="0">
              <a:solidFill>
                <a:srgbClr val="000000"/>
              </a:solidFill>
              <a:latin typeface="Menlo"/>
            </a:endParaRPr>
          </a:p>
          <a:p>
            <a:r>
              <a:rPr lang="en-US" dirty="0">
                <a:solidFill>
                  <a:srgbClr val="000000"/>
                </a:solidFill>
                <a:latin typeface="Menlo"/>
              </a:rPr>
              <a:t>AS SELECT * FROM FactInternetSales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Menlo"/>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Menlo"/>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505050"/>
                </a:solidFill>
                <a:effectLst/>
                <a:uLnTx/>
                <a:uFillTx/>
                <a:latin typeface="Segoe UI"/>
                <a:ea typeface="+mn-ea"/>
                <a:cs typeface="+mn-cs"/>
              </a:rPr>
              <a:t> </a:t>
            </a:r>
            <a:endParaRPr kumimoji="0" lang="en-US" altLang="en-US" sz="40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6673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Querying with different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client applications</a:t>
            </a:r>
            <a:r>
              <a:rPr kumimoji="0" lang="en-GB" sz="3000" b="0" i="0" u="none" strike="noStrike" kern="0" cap="none" spc="0" normalizeH="0" baseline="0" noProof="0" dirty="0">
                <a:ln>
                  <a:noFill/>
                </a:ln>
                <a:solidFill>
                  <a:prstClr val="white"/>
                </a:solidFill>
                <a:effectLst/>
                <a:uLnTx/>
                <a:uFillTx/>
                <a:latin typeface="Segoe UI Light"/>
                <a:ea typeface="+mn-ea"/>
                <a:cs typeface="+mn-cs"/>
              </a:rPr>
              <a:t>.</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5" name="Picture 4">
            <a:extLst>
              <a:ext uri="{FF2B5EF4-FFF2-40B4-BE49-F238E27FC236}">
                <a16:creationId xmlns:a16="http://schemas.microsoft.com/office/drawing/2014/main" id="{B6E87F2A-BED0-483F-BBB3-566A68A3C0E1}"/>
              </a:ext>
            </a:extLst>
          </p:cNvPr>
          <p:cNvPicPr>
            <a:picLocks noChangeAspect="1"/>
          </p:cNvPicPr>
          <p:nvPr/>
        </p:nvPicPr>
        <p:blipFill>
          <a:blip r:embed="rId3"/>
          <a:stretch>
            <a:fillRect/>
          </a:stretch>
        </p:blipFill>
        <p:spPr>
          <a:xfrm>
            <a:off x="5664587" y="1352205"/>
            <a:ext cx="6083963" cy="4017712"/>
          </a:xfrm>
          <a:prstGeom prst="rect">
            <a:avLst/>
          </a:prstGeom>
        </p:spPr>
      </p:pic>
    </p:spTree>
    <p:extLst>
      <p:ext uri="{BB962C8B-B14F-4D97-AF65-F5344CB8AC3E}">
        <p14:creationId xmlns:p14="http://schemas.microsoft.com/office/powerpoint/2010/main" val="91396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5"/>
            <a:ext cx="11018520" cy="5792948"/>
          </a:xfrm>
        </p:spPr>
        <p:txBody>
          <a:bodyPr/>
          <a:lstStyle/>
          <a:p>
            <a:r>
              <a:rPr lang="en-US" sz="2400" dirty="0"/>
              <a:t>Q01 – </a:t>
            </a:r>
            <a:r>
              <a:rPr lang="en-US" dirty="0"/>
              <a:t>What is the default port for connecting to an Azure SQL Server Data Warehouse?</a:t>
            </a:r>
          </a:p>
          <a:p>
            <a:r>
              <a:rPr lang="en-GB" sz="2400" b="1" dirty="0"/>
              <a:t>A01 – TCP port 1433</a:t>
            </a:r>
          </a:p>
          <a:p>
            <a:pPr marL="0" indent="0">
              <a:buNone/>
            </a:pPr>
            <a:endParaRPr lang="en-GB" sz="2400" dirty="0"/>
          </a:p>
          <a:p>
            <a:r>
              <a:rPr lang="en-US" sz="1500" dirty="0"/>
              <a:t>Q02 - The following query is to retrieve the sales by business reseller, but the performance of the query is slow. The query is as follows:</a:t>
            </a:r>
          </a:p>
          <a:p>
            <a:endParaRPr lang="en-US" sz="1500" dirty="0"/>
          </a:p>
          <a:p>
            <a:pPr marL="0" indent="0">
              <a:buNone/>
            </a:pPr>
            <a:r>
              <a:rPr lang="en-US" sz="1500" dirty="0"/>
              <a:t>	SELECT </a:t>
            </a:r>
          </a:p>
          <a:p>
            <a:pPr marL="0" indent="0">
              <a:buNone/>
            </a:pPr>
            <a:r>
              <a:rPr lang="en-US" sz="1500" dirty="0"/>
              <a:t>	S.[SalesAmount] AS [Sales], </a:t>
            </a:r>
          </a:p>
          <a:p>
            <a:pPr marL="0" indent="0">
              <a:buNone/>
            </a:pPr>
            <a:r>
              <a:rPr lang="en-US" sz="1500" dirty="0"/>
              <a:t>	R.[BusinessType],</a:t>
            </a:r>
          </a:p>
          <a:p>
            <a:pPr marL="0" indent="0">
              <a:buNone/>
            </a:pPr>
            <a:r>
              <a:rPr lang="en-US" sz="1500" dirty="0"/>
              <a:t>	R.[ResellerName] </a:t>
            </a:r>
          </a:p>
          <a:p>
            <a:pPr marL="0" indent="0">
              <a:buNone/>
            </a:pPr>
            <a:r>
              <a:rPr lang="en-US" sz="1500" dirty="0"/>
              <a:t>	FROM [FactResellerSales] AS S </a:t>
            </a:r>
          </a:p>
          <a:p>
            <a:pPr marL="0" indent="0">
              <a:buNone/>
            </a:pPr>
            <a:r>
              <a:rPr lang="en-US" sz="1500" dirty="0"/>
              <a:t>	JOIN [DimReseller] AS R </a:t>
            </a:r>
          </a:p>
          <a:p>
            <a:pPr marL="0" indent="0">
              <a:buNone/>
            </a:pPr>
            <a:r>
              <a:rPr lang="en-US" sz="1500" dirty="0"/>
              <a:t>	ON S.[ResellerKey] = R.[ResellerKey]. </a:t>
            </a:r>
          </a:p>
          <a:p>
            <a:pPr marL="0" indent="0">
              <a:buNone/>
            </a:pPr>
            <a:endParaRPr lang="en-US" sz="1500" dirty="0"/>
          </a:p>
          <a:p>
            <a:pPr marL="0" indent="0">
              <a:buNone/>
            </a:pPr>
            <a:r>
              <a:rPr lang="en-US" sz="1500" dirty="0"/>
              <a:t>The tables referenced within the query are configured with a distribution of Round_Robin with a clustered columnstore index. The Data Engineer wants to improve the performance of the query. What operation can be used to improve the performance of the query?</a:t>
            </a:r>
          </a:p>
          <a:p>
            <a:r>
              <a:rPr lang="en-GB" sz="2400" b="1" dirty="0"/>
              <a:t>A02 – </a:t>
            </a:r>
            <a:r>
              <a:rPr lang="en-US" dirty="0"/>
              <a:t>Change the Distribution to HASH(ResellerKey) for both tables.</a:t>
            </a:r>
          </a:p>
          <a:p>
            <a:pPr marL="0" indent="0">
              <a:buNone/>
            </a:pPr>
            <a:endParaRPr lang="en-GB" sz="2400" b="1" dirty="0"/>
          </a:p>
        </p:txBody>
      </p:sp>
    </p:spTree>
    <p:extLst>
      <p:ext uri="{BB962C8B-B14F-4D97-AF65-F5344CB8AC3E}">
        <p14:creationId xmlns:p14="http://schemas.microsoft.com/office/powerpoint/2010/main" val="205963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7130222"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04</a:t>
            </a:r>
          </a:p>
          <a:p>
            <a:r>
              <a:rPr lang="en-US" sz="4000" dirty="0">
                <a:solidFill>
                  <a:schemeClr val="accent1"/>
                </a:solidFill>
                <a:latin typeface="Segoe UI Semibold"/>
              </a:rPr>
              <a:t>Using PolyBase to Load Data </a:t>
            </a:r>
          </a:p>
          <a:p>
            <a:r>
              <a:rPr lang="en-US" sz="4000" dirty="0">
                <a:solidFill>
                  <a:schemeClr val="accent1"/>
                </a:solidFill>
                <a:latin typeface="Segoe UI Semibold"/>
              </a:rPr>
              <a:t>in Azure SQL Data Warehouse</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93872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1.875E-6 2.22222E-6 L -1.875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2499146"/>
          </a:xfrm>
        </p:spPr>
        <p:txBody>
          <a:bodyPr/>
          <a:lstStyle/>
          <a:p>
            <a:r>
              <a:rPr lang="en-US" dirty="0"/>
              <a:t>Explore how PolyBase works</a:t>
            </a:r>
          </a:p>
          <a:p>
            <a:r>
              <a:rPr lang="en-US" dirty="0"/>
              <a:t>Upload text data to Azure Blob store</a:t>
            </a:r>
          </a:p>
          <a:p>
            <a:r>
              <a:rPr lang="en-US" dirty="0"/>
              <a:t>Collect the security keys for Azure Blob store</a:t>
            </a:r>
          </a:p>
          <a:p>
            <a:r>
              <a:rPr lang="en-US" dirty="0"/>
              <a:t>Create an Azure SQL Data Warehouse</a:t>
            </a:r>
          </a:p>
          <a:p>
            <a:r>
              <a:rPr lang="en-US" dirty="0"/>
              <a:t>Import data from Blob Storage to the Data Warehouse</a:t>
            </a:r>
          </a:p>
        </p:txBody>
      </p:sp>
    </p:spTree>
    <p:extLst>
      <p:ext uri="{BB962C8B-B14F-4D97-AF65-F5344CB8AC3E}">
        <p14:creationId xmlns:p14="http://schemas.microsoft.com/office/powerpoint/2010/main" val="35963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PolyBase works</a:t>
            </a:r>
          </a:p>
        </p:txBody>
      </p:sp>
      <p:sp>
        <p:nvSpPr>
          <p:cNvPr id="4" name="Content Placeholder 2"/>
          <p:cNvSpPr txBox="1">
            <a:spLocks/>
          </p:cNvSpPr>
          <p:nvPr/>
        </p:nvSpPr>
        <p:spPr>
          <a:xfrm>
            <a:off x="307210" y="1117928"/>
            <a:ext cx="11720438" cy="797923"/>
          </a:xfrm>
          <a:prstGeom prst="rect">
            <a:avLst/>
          </a:prstGeom>
        </p:spPr>
        <p:txBody>
          <a:bodyPr>
            <a:norm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9660" lvl="1" indent="0" defTabSz="896350">
              <a:buNone/>
            </a:pPr>
            <a:endParaRPr lang="en-US" sz="2000" b="1" dirty="0">
              <a:solidFill>
                <a:srgbClr val="FFFFFF"/>
              </a:solidFill>
              <a:latin typeface="Segoe UI"/>
            </a:endParaRPr>
          </a:p>
          <a:p>
            <a:pPr marL="561798" lvl="1" indent="-228766" defTabSz="896350">
              <a:buFont typeface="Arial" pitchFamily="34" charset="0"/>
              <a:buChar char="•"/>
            </a:pPr>
            <a:endParaRPr lang="en-US" sz="2000" b="1" dirty="0">
              <a:solidFill>
                <a:srgbClr val="FFFFFF"/>
              </a:solidFill>
              <a:latin typeface="Segoe UI"/>
            </a:endParaRPr>
          </a:p>
          <a:p>
            <a:pPr marL="799946" lvl="1" indent="-342834" defTabSz="896350">
              <a:buFont typeface="Arial" pitchFamily="34" charset="0"/>
              <a:buChar char="•"/>
            </a:pPr>
            <a:endParaRPr lang="en-US" sz="2000" dirty="0">
              <a:solidFill>
                <a:srgbClr val="FFFFFF"/>
              </a:solidFill>
              <a:latin typeface="Segoe UI"/>
            </a:endParaRPr>
          </a:p>
          <a:p>
            <a:pPr marL="333032" indent="-333032" defTabSz="896350"/>
            <a:endParaRPr lang="en-US" spc="-69" dirty="0">
              <a:solidFill>
                <a:srgbClr val="FFFFFF"/>
              </a:solidFill>
              <a:latin typeface="Segoe UI Light"/>
            </a:endParaRPr>
          </a:p>
          <a:p>
            <a:pPr marL="561798" lvl="1" indent="-228766" defTabSz="896350"/>
            <a:endParaRPr lang="en-US" sz="800" dirty="0">
              <a:solidFill>
                <a:srgbClr val="FFFFFF"/>
              </a:solidFill>
              <a:latin typeface="Segoe UI"/>
            </a:endParaRPr>
          </a:p>
          <a:p>
            <a:pPr marL="561798" lvl="1" indent="-228766" defTabSz="896350">
              <a:buFont typeface="Arial" pitchFamily="34" charset="0"/>
              <a:buChar char="►"/>
            </a:pPr>
            <a:endParaRPr lang="en-US" sz="2000" dirty="0">
              <a:gradFill>
                <a:gsLst>
                  <a:gs pos="1250">
                    <a:srgbClr val="FFFFFF"/>
                  </a:gs>
                  <a:gs pos="100000">
                    <a:srgbClr val="FFFFFF"/>
                  </a:gs>
                </a:gsLst>
                <a:lin ang="5400000" scaled="0"/>
              </a:gradFill>
              <a:latin typeface="Segoe UI"/>
            </a:endParaRPr>
          </a:p>
          <a:p>
            <a:pPr marL="561798" lvl="1" indent="-228766" defTabSz="896350">
              <a:buFont typeface="Arial" pitchFamily="34" charset="0"/>
              <a:buChar char="►"/>
            </a:pPr>
            <a:endParaRPr lang="en-US" sz="2000" dirty="0">
              <a:gradFill>
                <a:gsLst>
                  <a:gs pos="1250">
                    <a:srgbClr val="FFFFFF"/>
                  </a:gs>
                  <a:gs pos="100000">
                    <a:srgbClr val="FFFFFF"/>
                  </a:gs>
                </a:gsLst>
                <a:lin ang="5400000" scaled="0"/>
              </a:gradFill>
              <a:latin typeface="Segoe UI"/>
            </a:endParaRPr>
          </a:p>
        </p:txBody>
      </p:sp>
      <p:sp>
        <p:nvSpPr>
          <p:cNvPr id="26" name="TextBox 25"/>
          <p:cNvSpPr txBox="1"/>
          <p:nvPr/>
        </p:nvSpPr>
        <p:spPr>
          <a:xfrm flipH="1">
            <a:off x="3685105" y="-1324850"/>
            <a:ext cx="2444404" cy="369332"/>
          </a:xfrm>
          <a:prstGeom prst="rect">
            <a:avLst/>
          </a:prstGeom>
          <a:noFill/>
        </p:spPr>
        <p:txBody>
          <a:bodyPr wrap="square" lIns="0" tIns="0" rIns="0" bIns="0" rtlCol="0">
            <a:spAutoFit/>
          </a:bodyPr>
          <a:lstStyle/>
          <a:p>
            <a:r>
              <a:rPr lang="en-US" sz="2400" spc="-70" dirty="0">
                <a:solidFill>
                  <a:srgbClr val="505050"/>
                </a:solidFill>
                <a:latin typeface="Segoe UI"/>
              </a:rPr>
              <a:t>Hadoop cluster</a:t>
            </a:r>
          </a:p>
        </p:txBody>
      </p:sp>
      <p:pic>
        <p:nvPicPr>
          <p:cNvPr id="27" name="Picture 26"/>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5986654" y="-1849172"/>
            <a:ext cx="1076347" cy="708962"/>
          </a:xfrm>
          <a:prstGeom prst="rect">
            <a:avLst/>
          </a:prstGeom>
        </p:spPr>
      </p:pic>
      <p:sp>
        <p:nvSpPr>
          <p:cNvPr id="8" name="TextBox 7"/>
          <p:cNvSpPr txBox="1"/>
          <p:nvPr/>
        </p:nvSpPr>
        <p:spPr>
          <a:xfrm>
            <a:off x="573826" y="1314927"/>
            <a:ext cx="10751319" cy="543108"/>
          </a:xfrm>
          <a:prstGeom prst="rect">
            <a:avLst/>
          </a:prstGeom>
          <a:noFill/>
        </p:spPr>
        <p:txBody>
          <a:bodyPr wrap="square" lIns="0" tIns="0" rIns="0" bIns="0" rtlCol="0">
            <a:spAutoFit/>
          </a:bodyPr>
          <a:lstStyle/>
          <a:p>
            <a:r>
              <a:rPr lang="en-US" sz="3529" spc="-70" dirty="0">
                <a:solidFill>
                  <a:srgbClr val="FFC000"/>
                </a:solidFill>
                <a:latin typeface="Segoe UI"/>
              </a:rPr>
              <a:t>The MPP engine’s integration method with PolyBase</a:t>
            </a:r>
          </a:p>
        </p:txBody>
      </p:sp>
      <p:grpSp>
        <p:nvGrpSpPr>
          <p:cNvPr id="102" name="Group 101"/>
          <p:cNvGrpSpPr/>
          <p:nvPr/>
        </p:nvGrpSpPr>
        <p:grpSpPr>
          <a:xfrm>
            <a:off x="1456384" y="2011955"/>
            <a:ext cx="10062761" cy="4467199"/>
            <a:chOff x="1485587" y="2051801"/>
            <a:chExt cx="10264540" cy="4722061"/>
          </a:xfrm>
        </p:grpSpPr>
        <p:grpSp>
          <p:nvGrpSpPr>
            <p:cNvPr id="101" name="Group 100"/>
            <p:cNvGrpSpPr/>
            <p:nvPr/>
          </p:nvGrpSpPr>
          <p:grpSpPr>
            <a:xfrm>
              <a:off x="1485587" y="2051801"/>
              <a:ext cx="10264540" cy="4722061"/>
              <a:chOff x="1485587" y="2051801"/>
              <a:chExt cx="10264540" cy="4722061"/>
            </a:xfrm>
          </p:grpSpPr>
          <p:grpSp>
            <p:nvGrpSpPr>
              <p:cNvPr id="9" name="Group 8"/>
              <p:cNvGrpSpPr/>
              <p:nvPr/>
            </p:nvGrpSpPr>
            <p:grpSpPr>
              <a:xfrm>
                <a:off x="2158561" y="5173662"/>
                <a:ext cx="9591566" cy="1600200"/>
                <a:chOff x="2158561" y="5173662"/>
                <a:chExt cx="9591566" cy="1600200"/>
              </a:xfrm>
            </p:grpSpPr>
            <p:sp>
              <p:nvSpPr>
                <p:cNvPr id="25" name="Flowchart: Process 24"/>
                <p:cNvSpPr/>
                <p:nvPr/>
              </p:nvSpPr>
              <p:spPr bwMode="auto">
                <a:xfrm>
                  <a:off x="2158561" y="5173662"/>
                  <a:ext cx="9591566" cy="1600200"/>
                </a:xfrm>
                <a:prstGeom prst="flowChartProcess">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000" dirty="0">
                    <a:gradFill>
                      <a:gsLst>
                        <a:gs pos="0">
                          <a:srgbClr val="505050"/>
                        </a:gs>
                        <a:gs pos="100000">
                          <a:srgbClr val="505050"/>
                        </a:gs>
                      </a:gsLst>
                      <a:lin ang="5400000" scaled="0"/>
                    </a:gradFill>
                    <a:latin typeface="Segoe UI"/>
                  </a:endParaRPr>
                </a:p>
              </p:txBody>
            </p:sp>
            <p:sp>
              <p:nvSpPr>
                <p:cNvPr id="13" name="Rectangle 12"/>
                <p:cNvSpPr/>
                <p:nvPr/>
              </p:nvSpPr>
              <p:spPr bwMode="auto">
                <a:xfrm>
                  <a:off x="2361542" y="5636063"/>
                  <a:ext cx="2072452" cy="972514"/>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000" dirty="0">
                      <a:gradFill>
                        <a:gsLst>
                          <a:gs pos="0">
                            <a:srgbClr val="505050"/>
                          </a:gs>
                          <a:gs pos="100000">
                            <a:srgbClr val="505050"/>
                          </a:gs>
                        </a:gsLst>
                        <a:lin ang="5400000" scaled="0"/>
                      </a:gradFill>
                      <a:latin typeface="Segoe UI"/>
                    </a:rPr>
                    <a:t>Name Node</a:t>
                  </a:r>
                </a:p>
              </p:txBody>
            </p:sp>
            <p:sp>
              <p:nvSpPr>
                <p:cNvPr id="17" name="Rectangle 16"/>
                <p:cNvSpPr/>
                <p:nvPr/>
              </p:nvSpPr>
              <p:spPr bwMode="auto">
                <a:xfrm>
                  <a:off x="5072003" y="5550865"/>
                  <a:ext cx="649170" cy="768539"/>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1400" dirty="0">
                      <a:solidFill>
                        <a:srgbClr val="FFFFFF"/>
                      </a:solidFill>
                      <a:latin typeface="Segoe UI"/>
                    </a:rPr>
                    <a:t>Data Node</a:t>
                  </a:r>
                </a:p>
              </p:txBody>
            </p:sp>
            <p:sp>
              <p:nvSpPr>
                <p:cNvPr id="78" name="Rectangle 77"/>
                <p:cNvSpPr/>
                <p:nvPr/>
              </p:nvSpPr>
              <p:spPr bwMode="auto">
                <a:xfrm>
                  <a:off x="5824796" y="5550865"/>
                  <a:ext cx="649170" cy="768539"/>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1400" dirty="0">
                      <a:solidFill>
                        <a:srgbClr val="FFFFFF"/>
                      </a:solidFill>
                      <a:latin typeface="Segoe UI"/>
                    </a:rPr>
                    <a:t>Data Node</a:t>
                  </a:r>
                </a:p>
              </p:txBody>
            </p:sp>
            <p:sp>
              <p:nvSpPr>
                <p:cNvPr id="79" name="Rectangle 78"/>
                <p:cNvSpPr/>
                <p:nvPr/>
              </p:nvSpPr>
              <p:spPr bwMode="auto">
                <a:xfrm>
                  <a:off x="6587484" y="5550865"/>
                  <a:ext cx="649170" cy="768539"/>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1400" dirty="0">
                      <a:solidFill>
                        <a:srgbClr val="FFFFFF"/>
                      </a:solidFill>
                      <a:latin typeface="Segoe UI"/>
                    </a:rPr>
                    <a:t>Data Node</a:t>
                  </a:r>
                </a:p>
              </p:txBody>
            </p:sp>
            <p:sp>
              <p:nvSpPr>
                <p:cNvPr id="80" name="Rectangle 79"/>
                <p:cNvSpPr/>
                <p:nvPr/>
              </p:nvSpPr>
              <p:spPr bwMode="auto">
                <a:xfrm>
                  <a:off x="7367890" y="5550865"/>
                  <a:ext cx="649170" cy="768539"/>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1400" dirty="0">
                      <a:solidFill>
                        <a:srgbClr val="FFFFFF"/>
                      </a:solidFill>
                      <a:latin typeface="Segoe UI"/>
                    </a:rPr>
                    <a:t>Data Node</a:t>
                  </a:r>
                </a:p>
              </p:txBody>
            </p:sp>
            <p:sp>
              <p:nvSpPr>
                <p:cNvPr id="81" name="Rectangle 80"/>
                <p:cNvSpPr/>
                <p:nvPr/>
              </p:nvSpPr>
              <p:spPr bwMode="auto">
                <a:xfrm>
                  <a:off x="8155718" y="5550865"/>
                  <a:ext cx="649170" cy="768539"/>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1400" dirty="0">
                      <a:solidFill>
                        <a:srgbClr val="FFFFFF"/>
                      </a:solidFill>
                      <a:latin typeface="Segoe UI"/>
                    </a:rPr>
                    <a:t>Data Node</a:t>
                  </a:r>
                </a:p>
              </p:txBody>
            </p:sp>
            <p:sp>
              <p:nvSpPr>
                <p:cNvPr id="82" name="Rectangle 81"/>
                <p:cNvSpPr/>
                <p:nvPr/>
              </p:nvSpPr>
              <p:spPr bwMode="auto">
                <a:xfrm>
                  <a:off x="8922229" y="5550865"/>
                  <a:ext cx="649170" cy="768539"/>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1400" dirty="0">
                      <a:solidFill>
                        <a:srgbClr val="FFFFFF"/>
                      </a:solidFill>
                      <a:latin typeface="Segoe UI"/>
                    </a:rPr>
                    <a:t>Data Node</a:t>
                  </a:r>
                </a:p>
              </p:txBody>
            </p:sp>
            <p:sp>
              <p:nvSpPr>
                <p:cNvPr id="83" name="Rectangle 82"/>
                <p:cNvSpPr/>
                <p:nvPr/>
              </p:nvSpPr>
              <p:spPr bwMode="auto">
                <a:xfrm>
                  <a:off x="9673493" y="5542754"/>
                  <a:ext cx="649170" cy="768539"/>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1400" dirty="0">
                      <a:solidFill>
                        <a:srgbClr val="FFFFFF"/>
                      </a:solidFill>
                      <a:latin typeface="Segoe UI"/>
                    </a:rPr>
                    <a:t>Data Node</a:t>
                  </a:r>
                </a:p>
              </p:txBody>
            </p:sp>
            <p:sp>
              <p:nvSpPr>
                <p:cNvPr id="84" name="Rectangle 83"/>
                <p:cNvSpPr/>
                <p:nvPr/>
              </p:nvSpPr>
              <p:spPr bwMode="auto">
                <a:xfrm>
                  <a:off x="10437710" y="5550865"/>
                  <a:ext cx="649170" cy="768539"/>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1400" dirty="0">
                      <a:solidFill>
                        <a:srgbClr val="FFFFFF"/>
                      </a:solidFill>
                      <a:latin typeface="Segoe UI"/>
                    </a:rPr>
                    <a:t>Data Node</a:t>
                  </a:r>
                </a:p>
              </p:txBody>
            </p:sp>
            <p:sp>
              <p:nvSpPr>
                <p:cNvPr id="109" name="TextBox 108"/>
                <p:cNvSpPr txBox="1"/>
                <p:nvPr/>
              </p:nvSpPr>
              <p:spPr>
                <a:xfrm flipH="1">
                  <a:off x="2333785" y="5205937"/>
                  <a:ext cx="2814001" cy="390370"/>
                </a:xfrm>
                <a:prstGeom prst="rect">
                  <a:avLst/>
                </a:prstGeom>
                <a:noFill/>
              </p:spPr>
              <p:txBody>
                <a:bodyPr wrap="square" lIns="0" tIns="0" rIns="0" bIns="0" rtlCol="0">
                  <a:spAutoFit/>
                </a:bodyPr>
                <a:lstStyle/>
                <a:p>
                  <a:r>
                    <a:rPr lang="en-US" sz="2400" spc="-70" dirty="0">
                      <a:solidFill>
                        <a:srgbClr val="505050">
                          <a:lumMod val="50000"/>
                        </a:srgbClr>
                      </a:solidFill>
                      <a:latin typeface="Segoe UI Light"/>
                    </a:rPr>
                    <a:t>Azure Blob/Data Lake</a:t>
                  </a:r>
                </a:p>
              </p:txBody>
            </p:sp>
          </p:grpSp>
          <p:cxnSp>
            <p:nvCxnSpPr>
              <p:cNvPr id="29" name="Straight Arrow Connector 28"/>
              <p:cNvCxnSpPr/>
              <p:nvPr/>
            </p:nvCxnSpPr>
            <p:spPr>
              <a:xfrm flipV="1">
                <a:off x="1485587" y="3268662"/>
                <a:ext cx="0" cy="2658362"/>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158561" y="2051801"/>
                <a:ext cx="9591566" cy="2067019"/>
                <a:chOff x="2158561" y="2051801"/>
                <a:chExt cx="9591566" cy="2067019"/>
              </a:xfrm>
            </p:grpSpPr>
            <p:sp>
              <p:nvSpPr>
                <p:cNvPr id="5" name="Flowchart: Process 4"/>
                <p:cNvSpPr/>
                <p:nvPr/>
              </p:nvSpPr>
              <p:spPr bwMode="auto">
                <a:xfrm>
                  <a:off x="2158561" y="2051801"/>
                  <a:ext cx="9591566" cy="2067019"/>
                </a:xfrm>
                <a:prstGeom prst="flowChartProcess">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000" dirty="0">
                    <a:gradFill>
                      <a:gsLst>
                        <a:gs pos="0">
                          <a:srgbClr val="505050"/>
                        </a:gs>
                        <a:gs pos="100000">
                          <a:srgbClr val="505050"/>
                        </a:gs>
                      </a:gsLst>
                      <a:lin ang="5400000" scaled="0"/>
                    </a:gradFill>
                    <a:latin typeface="Segoe UI"/>
                  </a:endParaRPr>
                </a:p>
              </p:txBody>
            </p:sp>
            <p:sp>
              <p:nvSpPr>
                <p:cNvPr id="3" name="Rectangle 2"/>
                <p:cNvSpPr/>
                <p:nvPr/>
              </p:nvSpPr>
              <p:spPr bwMode="auto">
                <a:xfrm>
                  <a:off x="2404664" y="2888306"/>
                  <a:ext cx="2072452" cy="969296"/>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000" dirty="0">
                      <a:gradFill>
                        <a:gsLst>
                          <a:gs pos="0">
                            <a:srgbClr val="505050"/>
                          </a:gs>
                          <a:gs pos="100000">
                            <a:srgbClr val="505050"/>
                          </a:gs>
                        </a:gsLst>
                        <a:lin ang="5400000" scaled="0"/>
                      </a:gradFill>
                      <a:latin typeface="Segoe UI"/>
                    </a:rPr>
                    <a:t>Control Node</a:t>
                  </a:r>
                </a:p>
              </p:txBody>
            </p:sp>
            <p:sp>
              <p:nvSpPr>
                <p:cNvPr id="33" name="Rectangle 32"/>
                <p:cNvSpPr/>
                <p:nvPr/>
              </p:nvSpPr>
              <p:spPr bwMode="auto">
                <a:xfrm>
                  <a:off x="4972562" y="2341430"/>
                  <a:ext cx="2859514" cy="716723"/>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000" dirty="0">
                      <a:solidFill>
                        <a:srgbClr val="FFFFFF"/>
                      </a:solidFill>
                      <a:latin typeface="Segoe UI"/>
                    </a:rPr>
                    <a:t>Compute Node</a:t>
                  </a:r>
                </a:p>
              </p:txBody>
            </p:sp>
            <p:sp>
              <p:nvSpPr>
                <p:cNvPr id="6" name="TextBox 5"/>
                <p:cNvSpPr txBox="1"/>
                <p:nvPr/>
              </p:nvSpPr>
              <p:spPr>
                <a:xfrm flipH="1">
                  <a:off x="2404139" y="2277419"/>
                  <a:ext cx="2814001" cy="390370"/>
                </a:xfrm>
                <a:prstGeom prst="rect">
                  <a:avLst/>
                </a:prstGeom>
                <a:noFill/>
              </p:spPr>
              <p:txBody>
                <a:bodyPr wrap="square" lIns="0" tIns="0" rIns="0" bIns="0" rtlCol="0">
                  <a:spAutoFit/>
                </a:bodyPr>
                <a:lstStyle/>
                <a:p>
                  <a:r>
                    <a:rPr lang="en-US" sz="2400" spc="-70" dirty="0">
                      <a:solidFill>
                        <a:srgbClr val="FFFFFF"/>
                      </a:solidFill>
                      <a:latin typeface="Segoe UI Light"/>
                    </a:rPr>
                    <a:t>MPP DWH Engine</a:t>
                  </a:r>
                </a:p>
              </p:txBody>
            </p:sp>
            <p:sp>
              <p:nvSpPr>
                <p:cNvPr id="34" name="Rectangle 33"/>
                <p:cNvSpPr/>
                <p:nvPr/>
              </p:nvSpPr>
              <p:spPr bwMode="auto">
                <a:xfrm>
                  <a:off x="8207529" y="2341429"/>
                  <a:ext cx="3006585" cy="716723"/>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000" dirty="0">
                      <a:solidFill>
                        <a:srgbClr val="FFFFFF"/>
                      </a:solidFill>
                      <a:latin typeface="Segoe UI"/>
                    </a:rPr>
                    <a:t>Compute Node</a:t>
                  </a:r>
                </a:p>
              </p:txBody>
            </p:sp>
            <p:sp>
              <p:nvSpPr>
                <p:cNvPr id="7" name="Rounded Rectangle 6"/>
                <p:cNvSpPr/>
                <p:nvPr/>
              </p:nvSpPr>
              <p:spPr bwMode="auto">
                <a:xfrm>
                  <a:off x="4972562" y="3301190"/>
                  <a:ext cx="2859514" cy="64195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000" dirty="0">
                      <a:gradFill>
                        <a:gsLst>
                          <a:gs pos="0">
                            <a:srgbClr val="505050"/>
                          </a:gs>
                          <a:gs pos="100000">
                            <a:srgbClr val="505050"/>
                          </a:gs>
                        </a:gsLst>
                        <a:lin ang="5400000" scaled="0"/>
                      </a:gradFill>
                      <a:latin typeface="Segoe UI"/>
                    </a:rPr>
                    <a:t>DMS</a:t>
                  </a:r>
                </a:p>
              </p:txBody>
            </p:sp>
            <p:sp>
              <p:nvSpPr>
                <p:cNvPr id="35" name="Rounded Rectangle 34"/>
                <p:cNvSpPr/>
                <p:nvPr/>
              </p:nvSpPr>
              <p:spPr bwMode="auto">
                <a:xfrm>
                  <a:off x="8269349" y="3273521"/>
                  <a:ext cx="2859514" cy="64195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000" dirty="0">
                      <a:gradFill>
                        <a:gsLst>
                          <a:gs pos="0">
                            <a:srgbClr val="505050"/>
                          </a:gs>
                          <a:gs pos="100000">
                            <a:srgbClr val="505050"/>
                          </a:gs>
                        </a:gsLst>
                        <a:lin ang="5400000" scaled="0"/>
                      </a:gradFill>
                      <a:latin typeface="Segoe UI"/>
                    </a:rPr>
                    <a:t>DMS</a:t>
                  </a:r>
                </a:p>
              </p:txBody>
            </p:sp>
          </p:grpSp>
          <p:cxnSp>
            <p:nvCxnSpPr>
              <p:cNvPr id="58" name="Straight Arrow Connector 57"/>
              <p:cNvCxnSpPr>
                <a:endCxn id="17" idx="0"/>
              </p:cNvCxnSpPr>
              <p:nvPr/>
            </p:nvCxnSpPr>
            <p:spPr>
              <a:xfrm flipH="1">
                <a:off x="5396588" y="3887691"/>
                <a:ext cx="3033575" cy="16631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396588" y="3786710"/>
                <a:ext cx="5637020" cy="1780519"/>
                <a:chOff x="5396588" y="3786710"/>
                <a:chExt cx="5637020" cy="1780519"/>
              </a:xfrm>
            </p:grpSpPr>
            <p:cxnSp>
              <p:nvCxnSpPr>
                <p:cNvPr id="28" name="Straight Arrow Connector 27"/>
                <p:cNvCxnSpPr>
                  <a:endCxn id="17" idx="0"/>
                </p:cNvCxnSpPr>
                <p:nvPr/>
              </p:nvCxnSpPr>
              <p:spPr>
                <a:xfrm flipH="1">
                  <a:off x="5396588" y="3915474"/>
                  <a:ext cx="114802" cy="16353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78" idx="0"/>
                </p:cNvCxnSpPr>
                <p:nvPr/>
              </p:nvCxnSpPr>
              <p:spPr>
                <a:xfrm>
                  <a:off x="6134216" y="3943143"/>
                  <a:ext cx="15165" cy="160772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79" idx="0"/>
                </p:cNvCxnSpPr>
                <p:nvPr/>
              </p:nvCxnSpPr>
              <p:spPr>
                <a:xfrm>
                  <a:off x="6668890" y="3943143"/>
                  <a:ext cx="243179" cy="160772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83" idx="0"/>
                </p:cNvCxnSpPr>
                <p:nvPr/>
              </p:nvCxnSpPr>
              <p:spPr>
                <a:xfrm>
                  <a:off x="7782267" y="3911087"/>
                  <a:ext cx="2215811" cy="16316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80" idx="0"/>
                </p:cNvCxnSpPr>
                <p:nvPr/>
              </p:nvCxnSpPr>
              <p:spPr>
                <a:xfrm>
                  <a:off x="7015226" y="3926773"/>
                  <a:ext cx="677249" cy="162409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81" idx="0"/>
                </p:cNvCxnSpPr>
                <p:nvPr/>
              </p:nvCxnSpPr>
              <p:spPr>
                <a:xfrm>
                  <a:off x="7367890" y="3926773"/>
                  <a:ext cx="1112413" cy="162409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82" idx="0"/>
                </p:cNvCxnSpPr>
                <p:nvPr/>
              </p:nvCxnSpPr>
              <p:spPr>
                <a:xfrm>
                  <a:off x="7629192" y="3911087"/>
                  <a:ext cx="1617622" cy="16397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84" idx="0"/>
                </p:cNvCxnSpPr>
                <p:nvPr/>
              </p:nvCxnSpPr>
              <p:spPr>
                <a:xfrm>
                  <a:off x="7804416" y="3786710"/>
                  <a:ext cx="2957879" cy="17641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78" idx="0"/>
                </p:cNvCxnSpPr>
                <p:nvPr/>
              </p:nvCxnSpPr>
              <p:spPr>
                <a:xfrm flipH="1">
                  <a:off x="6149381" y="3911087"/>
                  <a:ext cx="2979782" cy="16397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5" idx="2"/>
                  <a:endCxn id="79" idx="0"/>
                </p:cNvCxnSpPr>
                <p:nvPr/>
              </p:nvCxnSpPr>
              <p:spPr>
                <a:xfrm flipH="1">
                  <a:off x="6912069" y="3915474"/>
                  <a:ext cx="2787037" cy="16353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83" idx="0"/>
                </p:cNvCxnSpPr>
                <p:nvPr/>
              </p:nvCxnSpPr>
              <p:spPr>
                <a:xfrm flipH="1">
                  <a:off x="9998078" y="3911087"/>
                  <a:ext cx="817683" cy="163166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80" idx="0"/>
                </p:cNvCxnSpPr>
                <p:nvPr/>
              </p:nvCxnSpPr>
              <p:spPr>
                <a:xfrm flipH="1">
                  <a:off x="7692475" y="3911087"/>
                  <a:ext cx="2362606" cy="16397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81" idx="0"/>
                </p:cNvCxnSpPr>
                <p:nvPr/>
              </p:nvCxnSpPr>
              <p:spPr>
                <a:xfrm flipH="1">
                  <a:off x="8480303" y="3911087"/>
                  <a:ext cx="1938730" cy="16397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82" idx="0"/>
                </p:cNvCxnSpPr>
                <p:nvPr/>
              </p:nvCxnSpPr>
              <p:spPr>
                <a:xfrm flipH="1">
                  <a:off x="9246814" y="3906358"/>
                  <a:ext cx="1411575" cy="16445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872604" y="3857602"/>
                  <a:ext cx="161004" cy="17096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flipH="1">
                <a:off x="1493837" y="3268662"/>
                <a:ext cx="896166"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p:cNvCxnSpPr/>
            <p:nvPr/>
          </p:nvCxnSpPr>
          <p:spPr>
            <a:xfrm flipH="1">
              <a:off x="1485587" y="5928426"/>
              <a:ext cx="896166"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32580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286955"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31802" y="3152001"/>
            <a:ext cx="4902199" cy="1354217"/>
          </a:xfrm>
          <a:prstGeom prst="rect">
            <a:avLst/>
          </a:prstGeom>
        </p:spPr>
        <p:txBody>
          <a:bodyPr wrap="square">
            <a:spAutoFit/>
          </a:bodyPr>
          <a:lstStyle/>
          <a:p>
            <a:pPr defTabSz="1088105">
              <a:defRPr/>
            </a:pPr>
            <a:r>
              <a:rPr lang="en-US" sz="3000" kern="0" dirty="0">
                <a:solidFill>
                  <a:prstClr val="white"/>
                </a:solidFill>
                <a:latin typeface="Segoe UI Light"/>
              </a:rPr>
              <a:t>Upload text data to Azure Blob store</a:t>
            </a:r>
          </a:p>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D4CECBA4-D2A8-4186-9FAF-DBB6F5DD41D2}"/>
              </a:ext>
            </a:extLst>
          </p:cNvPr>
          <p:cNvPicPr>
            <a:picLocks noChangeAspect="1"/>
          </p:cNvPicPr>
          <p:nvPr/>
        </p:nvPicPr>
        <p:blipFill>
          <a:blip r:embed="rId3"/>
          <a:stretch>
            <a:fillRect/>
          </a:stretch>
        </p:blipFill>
        <p:spPr>
          <a:xfrm>
            <a:off x="5527168" y="0"/>
            <a:ext cx="6636763" cy="6858000"/>
          </a:xfrm>
          <a:prstGeom prst="rect">
            <a:avLst/>
          </a:prstGeom>
        </p:spPr>
      </p:pic>
    </p:spTree>
    <p:extLst>
      <p:ext uri="{BB962C8B-B14F-4D97-AF65-F5344CB8AC3E}">
        <p14:creationId xmlns:p14="http://schemas.microsoft.com/office/powerpoint/2010/main" val="345279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982081"/>
          </a:xfrm>
        </p:spPr>
        <p:txBody>
          <a:bodyPr/>
          <a:lstStyle/>
          <a:p>
            <a:r>
              <a:rPr lang="en-US" dirty="0"/>
              <a:t>L01 - Work with Azure SQL Database</a:t>
            </a:r>
          </a:p>
          <a:p>
            <a:r>
              <a:rPr lang="en-US" dirty="0"/>
              <a:t>L02 - Work with SQL Data Warehouse</a:t>
            </a:r>
          </a:p>
          <a:p>
            <a:r>
              <a:rPr lang="en-US" dirty="0"/>
              <a:t>L03 - Provision and query data in Azure SQL Data Warehouse</a:t>
            </a:r>
          </a:p>
          <a:p>
            <a:r>
              <a:rPr lang="en-US" dirty="0"/>
              <a:t>L04 - Import data into Azure SQL Data Warehouse using PolyBase</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286955"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31802" y="3152001"/>
            <a:ext cx="4902199" cy="892552"/>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latin typeface="Segoe UI Light"/>
                <a:ea typeface="+mn-ea"/>
                <a:cs typeface="+mn-cs"/>
              </a:rPr>
              <a:t>Collect the Storage keys</a:t>
            </a:r>
          </a:p>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D91D2EA7-1AF0-4013-8663-DC8B83C0BE8A}"/>
              </a:ext>
            </a:extLst>
          </p:cNvPr>
          <p:cNvPicPr>
            <a:picLocks noChangeAspect="1"/>
          </p:cNvPicPr>
          <p:nvPr/>
        </p:nvPicPr>
        <p:blipFill>
          <a:blip r:embed="rId3"/>
          <a:stretch>
            <a:fillRect/>
          </a:stretch>
        </p:blipFill>
        <p:spPr>
          <a:xfrm>
            <a:off x="5099194" y="1551122"/>
            <a:ext cx="6752223" cy="4064588"/>
          </a:xfrm>
          <a:prstGeom prst="rect">
            <a:avLst/>
          </a:prstGeom>
        </p:spPr>
      </p:pic>
    </p:spTree>
    <p:extLst>
      <p:ext uri="{BB962C8B-B14F-4D97-AF65-F5344CB8AC3E}">
        <p14:creationId xmlns:p14="http://schemas.microsoft.com/office/powerpoint/2010/main" val="5769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pPr defTabSz="1088105">
              <a:defRPr/>
            </a:pPr>
            <a:r>
              <a:rPr lang="en-GB" sz="3000" kern="0" dirty="0">
                <a:solidFill>
                  <a:prstClr val="white"/>
                </a:solidFill>
                <a:latin typeface="Segoe UI Light"/>
              </a:rPr>
              <a:t>Create an Azure SQL </a:t>
            </a:r>
          </a:p>
          <a:p>
            <a:pPr defTabSz="1088105">
              <a:defRPr/>
            </a:pPr>
            <a:r>
              <a:rPr lang="en-GB" sz="3000" kern="0" dirty="0">
                <a:solidFill>
                  <a:prstClr val="white"/>
                </a:solidFill>
                <a:latin typeface="Segoe UI Light"/>
              </a:rPr>
              <a:t>Data Warehouse</a:t>
            </a:r>
            <a:endParaRPr lang="en-US" sz="3000" kern="0" dirty="0">
              <a:solidFill>
                <a:prstClr val="white"/>
              </a:solidFill>
              <a:latin typeface="Segoe UI Light"/>
            </a:endParaRPr>
          </a:p>
        </p:txBody>
      </p:sp>
      <p:pic>
        <p:nvPicPr>
          <p:cNvPr id="6" name="Picture 5">
            <a:extLst>
              <a:ext uri="{FF2B5EF4-FFF2-40B4-BE49-F238E27FC236}">
                <a16:creationId xmlns:a16="http://schemas.microsoft.com/office/drawing/2014/main" id="{BF82AE93-5D9E-4132-93ED-A2E4C4613400}"/>
              </a:ext>
            </a:extLst>
          </p:cNvPr>
          <p:cNvPicPr>
            <a:picLocks noChangeAspect="1"/>
          </p:cNvPicPr>
          <p:nvPr/>
        </p:nvPicPr>
        <p:blipFill>
          <a:blip r:embed="rId3"/>
          <a:stretch>
            <a:fillRect/>
          </a:stretch>
        </p:blipFill>
        <p:spPr>
          <a:xfrm>
            <a:off x="6885817" y="274615"/>
            <a:ext cx="4681052" cy="6308770"/>
          </a:xfrm>
          <a:prstGeom prst="rect">
            <a:avLst/>
          </a:prstGeom>
        </p:spPr>
      </p:pic>
    </p:spTree>
    <p:extLst>
      <p:ext uri="{BB962C8B-B14F-4D97-AF65-F5344CB8AC3E}">
        <p14:creationId xmlns:p14="http://schemas.microsoft.com/office/powerpoint/2010/main" val="33502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data from Blob Store to SQL DW</a:t>
            </a:r>
          </a:p>
        </p:txBody>
      </p:sp>
      <p:sp>
        <p:nvSpPr>
          <p:cNvPr id="68" name="Rectangle 67"/>
          <p:cNvSpPr/>
          <p:nvPr/>
        </p:nvSpPr>
        <p:spPr>
          <a:xfrm>
            <a:off x="610296" y="1101331"/>
            <a:ext cx="11461870" cy="2851314"/>
          </a:xfrm>
          <a:prstGeom prst="rect">
            <a:avLst/>
          </a:prstGeom>
          <a:noFill/>
        </p:spPr>
        <p:txBody>
          <a:bodyPr wrap="square">
            <a:spAutoFit/>
          </a:bodyPr>
          <a:lstStyle/>
          <a:p>
            <a:r>
              <a:rPr lang="en-US" sz="1961" dirty="0">
                <a:solidFill>
                  <a:srgbClr val="FFFFFF"/>
                </a:solidFill>
                <a:latin typeface="Consolas" panose="020B0609020204030204" pitchFamily="49" charset="0"/>
                <a:cs typeface="Consolas" panose="020B0609020204030204" pitchFamily="49" charset="0"/>
              </a:rPr>
              <a:t>--</a:t>
            </a:r>
            <a:r>
              <a:rPr lang="en-US" sz="1961" dirty="0">
                <a:solidFill>
                  <a:srgbClr val="FFFF00"/>
                </a:solidFill>
                <a:latin typeface="Consolas" panose="020B0609020204030204" pitchFamily="49" charset="0"/>
                <a:cs typeface="Consolas" panose="020B0609020204030204" pitchFamily="49" charset="0"/>
              </a:rPr>
              <a:t>STEP 1: Create an external data source for Hadoop</a:t>
            </a:r>
          </a:p>
          <a:p>
            <a:r>
              <a:rPr lang="en-US" sz="1961" dirty="0">
                <a:solidFill>
                  <a:srgbClr val="FFFFFF"/>
                </a:solidFill>
                <a:latin typeface="Consolas" panose="020B0609020204030204" pitchFamily="49" charset="0"/>
                <a:cs typeface="Consolas" panose="020B0609020204030204" pitchFamily="49" charset="0"/>
              </a:rPr>
              <a:t>-- DROP EXTERNAL DATA SOURCE </a:t>
            </a:r>
            <a:r>
              <a:rPr lang="en-US" sz="1961" dirty="0">
                <a:solidFill>
                  <a:srgbClr val="FFB900">
                    <a:lumMod val="60000"/>
                    <a:lumOff val="40000"/>
                  </a:srgbClr>
                </a:solidFill>
                <a:latin typeface="Consolas" panose="020B0609020204030204" pitchFamily="49" charset="0"/>
                <a:cs typeface="Consolas" panose="020B0609020204030204" pitchFamily="49" charset="0"/>
              </a:rPr>
              <a:t>FXR_TEST_DSRC</a:t>
            </a:r>
            <a:r>
              <a:rPr lang="en-US" sz="1961" dirty="0">
                <a:solidFill>
                  <a:srgbClr val="FFFFFF"/>
                </a:solidFill>
                <a:latin typeface="Consolas" panose="020B0609020204030204" pitchFamily="49" charset="0"/>
                <a:cs typeface="Consolas" panose="020B0609020204030204" pitchFamily="49" charset="0"/>
              </a:rPr>
              <a:t>;</a:t>
            </a:r>
            <a:br>
              <a:rPr lang="en-US" sz="1961" dirty="0">
                <a:solidFill>
                  <a:srgbClr val="FFFFFF"/>
                </a:solidFill>
                <a:latin typeface="Consolas" panose="020B0609020204030204" pitchFamily="49" charset="0"/>
                <a:cs typeface="Consolas" panose="020B0609020204030204" pitchFamily="49" charset="0"/>
              </a:rPr>
            </a:br>
            <a:endParaRPr lang="en-US" sz="294" dirty="0">
              <a:solidFill>
                <a:srgbClr val="FFFFFF"/>
              </a:solidFill>
              <a:latin typeface="Consolas" panose="020B0609020204030204" pitchFamily="49" charset="0"/>
              <a:cs typeface="Consolas" panose="020B0609020204030204" pitchFamily="49" charset="0"/>
            </a:endParaRPr>
          </a:p>
          <a:p>
            <a:r>
              <a:rPr lang="en-US" sz="1961" dirty="0">
                <a:solidFill>
                  <a:srgbClr val="FFFFFF"/>
                </a:solidFill>
                <a:latin typeface="Consolas" panose="020B0609020204030204" pitchFamily="49" charset="0"/>
                <a:cs typeface="Consolas" panose="020B0609020204030204" pitchFamily="49" charset="0"/>
              </a:rPr>
              <a:t>CREATE EXTERNAL DATA SOURCE </a:t>
            </a:r>
            <a:r>
              <a:rPr lang="en-US" sz="1961" dirty="0">
                <a:solidFill>
                  <a:srgbClr val="FFB900">
                    <a:lumMod val="60000"/>
                    <a:lumOff val="40000"/>
                  </a:srgbClr>
                </a:solidFill>
                <a:latin typeface="Consolas" panose="020B0609020204030204" pitchFamily="49" charset="0"/>
                <a:cs typeface="Consolas" panose="020B0609020204030204" pitchFamily="49" charset="0"/>
              </a:rPr>
              <a:t>FXR_TEST_DSRC</a:t>
            </a:r>
          </a:p>
          <a:p>
            <a:r>
              <a:rPr lang="en-US" sz="1961" dirty="0">
                <a:solidFill>
                  <a:srgbClr val="FFFFFF"/>
                </a:solidFill>
                <a:latin typeface="Consolas" panose="020B0609020204030204" pitchFamily="49" charset="0"/>
                <a:cs typeface="Consolas" panose="020B0609020204030204" pitchFamily="49" charset="0"/>
              </a:rPr>
              <a:t>  WITH (  TYPE = HADOOP</a:t>
            </a:r>
          </a:p>
          <a:p>
            <a:r>
              <a:rPr lang="en-US" sz="1961" dirty="0">
                <a:solidFill>
                  <a:srgbClr val="FFFFFF"/>
                </a:solidFill>
                <a:latin typeface="Consolas" panose="020B0609020204030204" pitchFamily="49" charset="0"/>
                <a:cs typeface="Consolas" panose="020B0609020204030204" pitchFamily="49" charset="0"/>
              </a:rPr>
              <a:t>        , LOCATION = 'hdfs://192.168.210.145:8020'</a:t>
            </a:r>
          </a:p>
          <a:p>
            <a:r>
              <a:rPr lang="en-US" sz="1961" dirty="0">
                <a:solidFill>
                  <a:srgbClr val="FFFFFF"/>
                </a:solidFill>
                <a:latin typeface="Consolas" panose="020B0609020204030204" pitchFamily="49" charset="0"/>
                <a:cs typeface="Consolas" panose="020B0609020204030204" pitchFamily="49" charset="0"/>
              </a:rPr>
              <a:t>        , JOB_TRACKER_LOCATION = '192.168.210.145:8032‘</a:t>
            </a:r>
          </a:p>
          <a:p>
            <a:pPr defTabSz="792120"/>
            <a:r>
              <a:rPr lang="en-US" sz="1961" dirty="0">
                <a:solidFill>
                  <a:srgbClr val="FFFFFF"/>
                </a:solidFill>
                <a:latin typeface="Consolas" panose="020B0609020204030204" pitchFamily="49" charset="0"/>
                <a:cs typeface="Consolas" panose="020B0609020204030204" pitchFamily="49" charset="0"/>
              </a:rPr>
              <a:t>          </a:t>
            </a:r>
            <a:r>
              <a:rPr lang="en-US" sz="1961" dirty="0">
                <a:solidFill>
                  <a:srgbClr val="D2D2D2"/>
                </a:solidFill>
                <a:latin typeface="Consolas" panose="020B0609020204030204" pitchFamily="49" charset="0"/>
                <a:cs typeface="Consolas" panose="020B0609020204030204" pitchFamily="49" charset="0"/>
              </a:rPr>
              <a:t>---- </a:t>
            </a:r>
            <a:r>
              <a:rPr lang="en-US" dirty="0">
                <a:solidFill>
                  <a:srgbClr val="D2D2D2"/>
                </a:solidFill>
                <a:latin typeface="Consolas" panose="020B0609020204030204" pitchFamily="49" charset="0"/>
                <a:cs typeface="Consolas" panose="020B0609020204030204" pitchFamily="49" charset="0"/>
              </a:rPr>
              <a:t>defaults:	8021 – Cloudera 4.3; 8032 – HDP 2.x on Windows | Cloudera 5.1;</a:t>
            </a:r>
          </a:p>
          <a:p>
            <a:pPr defTabSz="1055121"/>
            <a:r>
              <a:rPr lang="en-US" dirty="0">
                <a:solidFill>
                  <a:srgbClr val="D2D2D2"/>
                </a:solidFill>
                <a:latin typeface="Consolas" panose="020B0609020204030204" pitchFamily="49" charset="0"/>
                <a:cs typeface="Consolas" panose="020B0609020204030204" pitchFamily="49" charset="0"/>
              </a:rPr>
              <a:t>           </a:t>
            </a:r>
            <a:r>
              <a:rPr lang="en-US" sz="1961" dirty="0">
                <a:solidFill>
                  <a:srgbClr val="D2D2D2"/>
                </a:solidFill>
                <a:latin typeface="Consolas" panose="020B0609020204030204" pitchFamily="49" charset="0"/>
                <a:cs typeface="Consolas" panose="020B0609020204030204" pitchFamily="49" charset="0"/>
              </a:rPr>
              <a:t>---- </a:t>
            </a:r>
            <a:r>
              <a:rPr lang="en-US" dirty="0">
                <a:solidFill>
                  <a:srgbClr val="D2D2D2"/>
                </a:solidFill>
                <a:latin typeface="Consolas" panose="020B0609020204030204" pitchFamily="49" charset="0"/>
                <a:cs typeface="Consolas" panose="020B0609020204030204" pitchFamily="49" charset="0"/>
              </a:rPr>
              <a:t>     	8050 – HDP 2.x on Linux; 50300 – HDP 1.3</a:t>
            </a:r>
          </a:p>
          <a:p>
            <a:r>
              <a:rPr lang="en-US" sz="1961" dirty="0">
                <a:solidFill>
                  <a:srgbClr val="FFFFFF"/>
                </a:solidFill>
                <a:latin typeface="Consolas" panose="020B0609020204030204" pitchFamily="49" charset="0"/>
                <a:cs typeface="Consolas" panose="020B0609020204030204" pitchFamily="49" charset="0"/>
              </a:rPr>
              <a:t>       );</a:t>
            </a:r>
          </a:p>
        </p:txBody>
      </p:sp>
      <p:sp>
        <p:nvSpPr>
          <p:cNvPr id="89" name="Rectangle 88"/>
          <p:cNvSpPr/>
          <p:nvPr/>
        </p:nvSpPr>
        <p:spPr>
          <a:xfrm>
            <a:off x="611965" y="3909836"/>
            <a:ext cx="11056957" cy="2579760"/>
          </a:xfrm>
          <a:prstGeom prst="rect">
            <a:avLst/>
          </a:prstGeom>
          <a:noFill/>
        </p:spPr>
        <p:txBody>
          <a:bodyPr wrap="square">
            <a:spAutoFit/>
          </a:bodyPr>
          <a:lstStyle/>
          <a:p>
            <a:r>
              <a:rPr lang="en-US" sz="1961" dirty="0">
                <a:solidFill>
                  <a:srgbClr val="FFFFFF"/>
                </a:solidFill>
                <a:latin typeface="Consolas" panose="020B0609020204030204" pitchFamily="49" charset="0"/>
                <a:cs typeface="Consolas" panose="020B0609020204030204" pitchFamily="49" charset="0"/>
              </a:rPr>
              <a:t>--</a:t>
            </a:r>
            <a:r>
              <a:rPr lang="en-US" sz="1961" dirty="0">
                <a:solidFill>
                  <a:srgbClr val="FFFF00"/>
                </a:solidFill>
                <a:latin typeface="Consolas" panose="020B0609020204030204" pitchFamily="49" charset="0"/>
                <a:cs typeface="Consolas" panose="020B0609020204030204" pitchFamily="49" charset="0"/>
              </a:rPr>
              <a:t>STEP 2: Create an external file format for a Hadoop text-delimited file.</a:t>
            </a:r>
          </a:p>
          <a:p>
            <a:r>
              <a:rPr lang="en-US" sz="1961" dirty="0">
                <a:solidFill>
                  <a:srgbClr val="FFFFFF"/>
                </a:solidFill>
                <a:latin typeface="Consolas" panose="020B0609020204030204" pitchFamily="49" charset="0"/>
                <a:cs typeface="Consolas" panose="020B0609020204030204" pitchFamily="49" charset="0"/>
              </a:rPr>
              <a:t>--DROP EXTERNAL FILE FORMAT </a:t>
            </a:r>
            <a:r>
              <a:rPr lang="en-US" sz="1961" dirty="0">
                <a:solidFill>
                  <a:srgbClr val="D83B01">
                    <a:lumMod val="40000"/>
                    <a:lumOff val="60000"/>
                  </a:srgbClr>
                </a:solidFill>
                <a:latin typeface="Consolas" panose="020B0609020204030204" pitchFamily="49" charset="0"/>
                <a:cs typeface="Consolas" panose="020B0609020204030204" pitchFamily="49" charset="0"/>
              </a:rPr>
              <a:t>FXR_Test_Format</a:t>
            </a:r>
            <a:r>
              <a:rPr lang="en-US" sz="1961" dirty="0">
                <a:solidFill>
                  <a:srgbClr val="FFFFFF"/>
                </a:solidFill>
                <a:latin typeface="Consolas" panose="020B0609020204030204" pitchFamily="49" charset="0"/>
                <a:cs typeface="Consolas" panose="020B0609020204030204" pitchFamily="49" charset="0"/>
              </a:rPr>
              <a:t>;</a:t>
            </a:r>
            <a:br>
              <a:rPr lang="en-US" sz="1961" dirty="0">
                <a:solidFill>
                  <a:srgbClr val="FFFFFF"/>
                </a:solidFill>
                <a:latin typeface="Consolas" panose="020B0609020204030204" pitchFamily="49" charset="0"/>
                <a:cs typeface="Consolas" panose="020B0609020204030204" pitchFamily="49" charset="0"/>
              </a:rPr>
            </a:br>
            <a:endParaRPr lang="en-US" sz="294" dirty="0">
              <a:solidFill>
                <a:srgbClr val="FFFFFF"/>
              </a:solidFill>
              <a:latin typeface="Consolas" panose="020B0609020204030204" pitchFamily="49" charset="0"/>
              <a:cs typeface="Consolas" panose="020B0609020204030204" pitchFamily="49" charset="0"/>
            </a:endParaRPr>
          </a:p>
          <a:p>
            <a:r>
              <a:rPr lang="en-US" sz="1961" dirty="0">
                <a:solidFill>
                  <a:srgbClr val="FFFFFF"/>
                </a:solidFill>
                <a:latin typeface="Consolas" panose="020B0609020204030204" pitchFamily="49" charset="0"/>
                <a:cs typeface="Consolas" panose="020B0609020204030204" pitchFamily="49" charset="0"/>
              </a:rPr>
              <a:t>CREATE EXTERNAL FILE FORMAT </a:t>
            </a:r>
            <a:r>
              <a:rPr lang="en-US" sz="1961" dirty="0">
                <a:solidFill>
                  <a:srgbClr val="D83B01">
                    <a:lumMod val="40000"/>
                    <a:lumOff val="60000"/>
                  </a:srgbClr>
                </a:solidFill>
                <a:latin typeface="Consolas" panose="020B0609020204030204" pitchFamily="49" charset="0"/>
                <a:cs typeface="Consolas" panose="020B0609020204030204" pitchFamily="49" charset="0"/>
              </a:rPr>
              <a:t>FXR_Test_Format</a:t>
            </a:r>
          </a:p>
          <a:p>
            <a:r>
              <a:rPr lang="en-US" sz="1961" dirty="0">
                <a:solidFill>
                  <a:srgbClr val="FFFFFF"/>
                </a:solidFill>
                <a:latin typeface="Consolas" panose="020B0609020204030204" pitchFamily="49" charset="0"/>
                <a:cs typeface="Consolas" panose="020B0609020204030204" pitchFamily="49" charset="0"/>
              </a:rPr>
              <a:t>  WITH (  FORMAT_TYPE = DELIMITEDTEXT</a:t>
            </a:r>
          </a:p>
          <a:p>
            <a:r>
              <a:rPr lang="en-US" sz="1961" dirty="0">
                <a:solidFill>
                  <a:srgbClr val="FFFFFF"/>
                </a:solidFill>
                <a:latin typeface="Consolas" panose="020B0609020204030204" pitchFamily="49" charset="0"/>
                <a:cs typeface="Consolas" panose="020B0609020204030204" pitchFamily="49" charset="0"/>
              </a:rPr>
              <a:t>        , FORMAT_OPTIONS ( FIELD_TERMINATOR = N';‘</a:t>
            </a:r>
          </a:p>
          <a:p>
            <a:r>
              <a:rPr lang="en-US" sz="1961" dirty="0">
                <a:solidFill>
                  <a:srgbClr val="FFFFFF"/>
                </a:solidFill>
                <a:latin typeface="Consolas" panose="020B0609020204030204" pitchFamily="49" charset="0"/>
                <a:cs typeface="Consolas" panose="020B0609020204030204" pitchFamily="49" charset="0"/>
              </a:rPr>
              <a:t>        , USE_TYPE_DEFAULT = TRUE</a:t>
            </a:r>
          </a:p>
          <a:p>
            <a:r>
              <a:rPr lang="en-US" sz="1961" dirty="0">
                <a:solidFill>
                  <a:srgbClr val="FFFFFF"/>
                </a:solidFill>
                <a:latin typeface="Consolas" panose="020B0609020204030204" pitchFamily="49" charset="0"/>
                <a:cs typeface="Consolas" panose="020B0609020204030204" pitchFamily="49" charset="0"/>
              </a:rPr>
              <a:t>        , STRING_DELIMITER = '')</a:t>
            </a:r>
          </a:p>
          <a:p>
            <a:r>
              <a:rPr lang="en-US" sz="1961" dirty="0">
                <a:solidFill>
                  <a:srgbClr val="FFFFFF"/>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99875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9"/>
                                        </p:tgtEl>
                                        <p:attrNameLst>
                                          <p:attrName>style.visibility</p:attrName>
                                        </p:attrNameLst>
                                      </p:cBhvr>
                                      <p:to>
                                        <p:strVal val="visible"/>
                                      </p:to>
                                    </p:set>
                                    <p:anim calcmode="lin" valueType="num">
                                      <p:cBhvr additive="base">
                                        <p:cTn id="13" dur="500" fill="hold"/>
                                        <p:tgtEl>
                                          <p:spTgt spid="89"/>
                                        </p:tgtEl>
                                        <p:attrNameLst>
                                          <p:attrName>ppt_x</p:attrName>
                                        </p:attrNameLst>
                                      </p:cBhvr>
                                      <p:tavLst>
                                        <p:tav tm="0">
                                          <p:val>
                                            <p:strVal val="#ppt_x"/>
                                          </p:val>
                                        </p:tav>
                                        <p:tav tm="100000">
                                          <p:val>
                                            <p:strVal val="#ppt_x"/>
                                          </p:val>
                                        </p:tav>
                                      </p:tavLst>
                                    </p:anim>
                                    <p:anim calcmode="lin" valueType="num">
                                      <p:cBhvr additive="base">
                                        <p:cTn id="1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data from Blob Store to SQL DW</a:t>
            </a:r>
          </a:p>
        </p:txBody>
      </p:sp>
      <p:sp>
        <p:nvSpPr>
          <p:cNvPr id="10" name="Rectangle 9"/>
          <p:cNvSpPr/>
          <p:nvPr/>
        </p:nvSpPr>
        <p:spPr>
          <a:xfrm>
            <a:off x="496421" y="1352459"/>
            <a:ext cx="11379000" cy="4616412"/>
          </a:xfrm>
          <a:prstGeom prst="rect">
            <a:avLst/>
          </a:prstGeom>
          <a:noFill/>
        </p:spPr>
        <p:txBody>
          <a:bodyPr wrap="square">
            <a:spAutoFit/>
          </a:bodyPr>
          <a:lstStyle/>
          <a:p>
            <a:r>
              <a:rPr lang="en-US" sz="1961" dirty="0">
                <a:solidFill>
                  <a:srgbClr val="FFFFFF"/>
                </a:solidFill>
                <a:latin typeface="Consolas" panose="020B0609020204030204" pitchFamily="49" charset="0"/>
                <a:cs typeface="Consolas" panose="020B0609020204030204" pitchFamily="49" charset="0"/>
              </a:rPr>
              <a:t>--</a:t>
            </a:r>
            <a:r>
              <a:rPr lang="en-US" sz="1961" dirty="0">
                <a:solidFill>
                  <a:srgbClr val="FFFF00"/>
                </a:solidFill>
                <a:latin typeface="Consolas" panose="020B0609020204030204" pitchFamily="49" charset="0"/>
                <a:cs typeface="Consolas" panose="020B0609020204030204" pitchFamily="49" charset="0"/>
              </a:rPr>
              <a:t>STEP 3: Create a new external table in SQL Server MPP SQL</a:t>
            </a:r>
          </a:p>
          <a:p>
            <a:r>
              <a:rPr lang="en-US" sz="1961" dirty="0">
                <a:solidFill>
                  <a:srgbClr val="FFFFFF"/>
                </a:solidFill>
                <a:latin typeface="Consolas" panose="020B0609020204030204" pitchFamily="49" charset="0"/>
                <a:cs typeface="Consolas" panose="020B0609020204030204" pitchFamily="49" charset="0"/>
              </a:rPr>
              <a:t>-- DROP EXTERNAL TABLE Test;</a:t>
            </a:r>
          </a:p>
          <a:p>
            <a:r>
              <a:rPr lang="en-US" sz="1961" dirty="0">
                <a:solidFill>
                  <a:srgbClr val="FFFFFF"/>
                </a:solidFill>
                <a:latin typeface="Consolas" panose="020B0609020204030204" pitchFamily="49" charset="0"/>
                <a:cs typeface="Consolas" panose="020B0609020204030204" pitchFamily="49" charset="0"/>
              </a:rPr>
              <a:t>CREATE EXTERNAL TABLE Test </a:t>
            </a:r>
          </a:p>
          <a:p>
            <a:r>
              <a:rPr lang="en-US" sz="1961" dirty="0">
                <a:solidFill>
                  <a:srgbClr val="FFFFFF"/>
                </a:solidFill>
                <a:latin typeface="Consolas" panose="020B0609020204030204" pitchFamily="49" charset="0"/>
                <a:cs typeface="Consolas" panose="020B0609020204030204" pitchFamily="49" charset="0"/>
              </a:rPr>
              <a:t>    (name nvarchar(17), startzeitpunkt nvarchar(35),</a:t>
            </a:r>
          </a:p>
          <a:p>
            <a:r>
              <a:rPr lang="en-US" sz="1961" dirty="0">
                <a:solidFill>
                  <a:srgbClr val="FFFFFF"/>
                </a:solidFill>
                <a:latin typeface="Consolas" panose="020B0609020204030204" pitchFamily="49" charset="0"/>
                <a:cs typeface="Consolas" panose="020B0609020204030204" pitchFamily="49" charset="0"/>
              </a:rPr>
              <a:t>     endzeitpunkt varchar(35), flms_system_realtime nvarchar(19),</a:t>
            </a:r>
            <a:br>
              <a:rPr lang="en-US" sz="1961" dirty="0">
                <a:solidFill>
                  <a:srgbClr val="FFFFFF"/>
                </a:solidFill>
                <a:latin typeface="Consolas" panose="020B0609020204030204" pitchFamily="49" charset="0"/>
                <a:cs typeface="Consolas" panose="020B0609020204030204" pitchFamily="49" charset="0"/>
              </a:rPr>
            </a:br>
            <a:r>
              <a:rPr lang="en-US" sz="1961" dirty="0">
                <a:solidFill>
                  <a:srgbClr val="FFFFFF"/>
                </a:solidFill>
                <a:latin typeface="Consolas" panose="020B0609020204030204" pitchFamily="49" charset="0"/>
                <a:cs typeface="Consolas" panose="020B0609020204030204" pitchFamily="49" charset="0"/>
              </a:rPr>
              <a:t>     dummy nvarchar(19) NULL, Counter1DTonDur nvarchar(19),</a:t>
            </a:r>
            <a:br>
              <a:rPr lang="en-US" sz="1961" dirty="0">
                <a:solidFill>
                  <a:srgbClr val="FFFFFF"/>
                </a:solidFill>
                <a:latin typeface="Consolas" panose="020B0609020204030204" pitchFamily="49" charset="0"/>
                <a:cs typeface="Consolas" panose="020B0609020204030204" pitchFamily="49" charset="0"/>
              </a:rPr>
            </a:br>
            <a:r>
              <a:rPr lang="en-US" sz="1961" dirty="0">
                <a:solidFill>
                  <a:srgbClr val="FFFFFF"/>
                </a:solidFill>
                <a:latin typeface="Consolas" panose="020B0609020204030204" pitchFamily="49" charset="0"/>
                <a:cs typeface="Consolas" panose="020B0609020204030204" pitchFamily="49" charset="0"/>
              </a:rPr>
              <a:t>     Counter1DMileage nvarchar(19),</a:t>
            </a:r>
            <a:r>
              <a:rPr lang="de-DE" sz="1961" dirty="0">
                <a:solidFill>
                  <a:srgbClr val="FFFFFF"/>
                </a:solidFill>
                <a:latin typeface="Consolas" panose="020B0609020204030204" pitchFamily="49" charset="0"/>
                <a:cs typeface="Consolas" panose="020B0609020204030204" pitchFamily="49" charset="0"/>
              </a:rPr>
              <a:t> </a:t>
            </a:r>
            <a:r>
              <a:rPr lang="en-US" sz="1961" dirty="0">
                <a:solidFill>
                  <a:srgbClr val="FFFFFF"/>
                </a:solidFill>
                <a:latin typeface="Consolas" panose="020B0609020204030204" pitchFamily="49" charset="0"/>
                <a:cs typeface="Consolas" panose="020B0609020204030204" pitchFamily="49" charset="0"/>
              </a:rPr>
              <a:t>dummy2 nvarchar(2) NULL</a:t>
            </a:r>
          </a:p>
          <a:p>
            <a:r>
              <a:rPr lang="en-US" sz="1961" dirty="0">
                <a:solidFill>
                  <a:srgbClr val="FFFFFF"/>
                </a:solidFill>
                <a:latin typeface="Consolas" panose="020B0609020204030204" pitchFamily="49" charset="0"/>
                <a:cs typeface="Consolas" panose="020B0609020204030204" pitchFamily="49" charset="0"/>
              </a:rPr>
              <a:t>    )</a:t>
            </a:r>
          </a:p>
          <a:p>
            <a:r>
              <a:rPr lang="en-US" sz="1961" dirty="0">
                <a:solidFill>
                  <a:srgbClr val="FFFFFF"/>
                </a:solidFill>
                <a:latin typeface="Consolas" panose="020B0609020204030204" pitchFamily="49" charset="0"/>
                <a:cs typeface="Consolas" panose="020B0609020204030204" pitchFamily="49" charset="0"/>
              </a:rPr>
              <a:t> WITH</a:t>
            </a:r>
          </a:p>
          <a:p>
            <a:r>
              <a:rPr lang="en-US" sz="1961" dirty="0">
                <a:solidFill>
                  <a:srgbClr val="FFFFFF"/>
                </a:solidFill>
                <a:latin typeface="Consolas" panose="020B0609020204030204" pitchFamily="49" charset="0"/>
                <a:cs typeface="Consolas" panose="020B0609020204030204" pitchFamily="49" charset="0"/>
              </a:rPr>
              <a:t>    (LOCATION = '/user/fxr47511/pdwtest'</a:t>
            </a:r>
          </a:p>
          <a:p>
            <a:r>
              <a:rPr lang="en-US" sz="1961" dirty="0">
                <a:solidFill>
                  <a:srgbClr val="FFFFFF"/>
                </a:solidFill>
                <a:latin typeface="Consolas" panose="020B0609020204030204" pitchFamily="49" charset="0"/>
                <a:cs typeface="Consolas" panose="020B0609020204030204" pitchFamily="49" charset="0"/>
              </a:rPr>
              <a:t>     , DATA_SOURCE = </a:t>
            </a:r>
            <a:r>
              <a:rPr lang="en-US" sz="1961" dirty="0">
                <a:solidFill>
                  <a:srgbClr val="FFB900">
                    <a:lumMod val="60000"/>
                    <a:lumOff val="40000"/>
                  </a:srgbClr>
                </a:solidFill>
                <a:latin typeface="Consolas" panose="020B0609020204030204" pitchFamily="49" charset="0"/>
                <a:cs typeface="Consolas" panose="020B0609020204030204" pitchFamily="49" charset="0"/>
              </a:rPr>
              <a:t>FXR_TEST_DSRC</a:t>
            </a:r>
          </a:p>
          <a:p>
            <a:r>
              <a:rPr lang="en-US" sz="1961" dirty="0">
                <a:solidFill>
                  <a:srgbClr val="FFFFFF"/>
                </a:solidFill>
                <a:latin typeface="Consolas" panose="020B0609020204030204" pitchFamily="49" charset="0"/>
                <a:cs typeface="Consolas" panose="020B0609020204030204" pitchFamily="49" charset="0"/>
              </a:rPr>
              <a:t>     , FILE_FORMAT = </a:t>
            </a:r>
            <a:r>
              <a:rPr lang="en-US" sz="1961" dirty="0">
                <a:solidFill>
                  <a:srgbClr val="D83B01">
                    <a:lumMod val="40000"/>
                    <a:lumOff val="60000"/>
                  </a:srgbClr>
                </a:solidFill>
                <a:latin typeface="Consolas" panose="020B0609020204030204" pitchFamily="49" charset="0"/>
                <a:cs typeface="Consolas" panose="020B0609020204030204" pitchFamily="49" charset="0"/>
              </a:rPr>
              <a:t>FXR_Test_Format</a:t>
            </a:r>
            <a:r>
              <a:rPr lang="en-US" sz="1961" dirty="0">
                <a:solidFill>
                  <a:srgbClr val="FFFFFF"/>
                </a:solidFill>
                <a:latin typeface="Consolas" panose="020B0609020204030204" pitchFamily="49" charset="0"/>
                <a:cs typeface="Consolas" panose="020B0609020204030204" pitchFamily="49" charset="0"/>
              </a:rPr>
              <a:t> </a:t>
            </a:r>
          </a:p>
          <a:p>
            <a:r>
              <a:rPr lang="en-US" sz="1961" dirty="0">
                <a:solidFill>
                  <a:srgbClr val="FFFFFF"/>
                </a:solidFill>
                <a:latin typeface="Consolas" panose="020B0609020204030204" pitchFamily="49" charset="0"/>
                <a:cs typeface="Consolas" panose="020B0609020204030204" pitchFamily="49" charset="0"/>
              </a:rPr>
              <a:t>     , REJECT_TYPE = value </a:t>
            </a:r>
          </a:p>
          <a:p>
            <a:r>
              <a:rPr lang="en-US" sz="1961" dirty="0">
                <a:solidFill>
                  <a:srgbClr val="FFFFFF"/>
                </a:solidFill>
                <a:latin typeface="Consolas" panose="020B0609020204030204" pitchFamily="49" charset="0"/>
                <a:cs typeface="Consolas" panose="020B0609020204030204" pitchFamily="49" charset="0"/>
              </a:rPr>
              <a:t>     , REJECT_VALUE = 1000</a:t>
            </a:r>
          </a:p>
          <a:p>
            <a:r>
              <a:rPr lang="en-US" sz="1961" dirty="0">
                <a:solidFill>
                  <a:srgbClr val="FFFFFF"/>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72451654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data from Blob Store to SQL DW</a:t>
            </a:r>
          </a:p>
        </p:txBody>
      </p:sp>
      <p:sp>
        <p:nvSpPr>
          <p:cNvPr id="3" name="Rectangle 2"/>
          <p:cNvSpPr/>
          <p:nvPr/>
        </p:nvSpPr>
        <p:spPr>
          <a:xfrm>
            <a:off x="669879" y="1675515"/>
            <a:ext cx="10945429" cy="3715747"/>
          </a:xfrm>
          <a:prstGeom prst="rect">
            <a:avLst/>
          </a:prstGeom>
        </p:spPr>
        <p:txBody>
          <a:bodyPr wrap="square">
            <a:spAutoFit/>
          </a:bodyPr>
          <a:lstStyle/>
          <a:p>
            <a:pPr>
              <a:lnSpc>
                <a:spcPct val="120000"/>
              </a:lnSpc>
              <a:spcBef>
                <a:spcPts val="600"/>
              </a:spcBef>
              <a:spcAft>
                <a:spcPts val="200"/>
              </a:spcAft>
              <a:buClr>
                <a:srgbClr val="8E0000"/>
              </a:buClr>
              <a:buSzPct val="110000"/>
            </a:pPr>
            <a:r>
              <a:rPr lang="en-US" sz="2000" dirty="0">
                <a:latin typeface="Consolas" panose="020B0609020204030204" pitchFamily="49" charset="0"/>
                <a:cs typeface="Consolas" panose="020B0609020204030204" pitchFamily="49" charset="0"/>
              </a:rPr>
              <a:t>CREATE EXTERNAL TABLE dbo.Test_2 </a:t>
            </a:r>
          </a:p>
          <a:p>
            <a:r>
              <a:rPr lang="en-US" sz="2000" dirty="0">
                <a:latin typeface="Consolas" panose="020B0609020204030204" pitchFamily="49" charset="0"/>
                <a:cs typeface="Consolas" panose="020B0609020204030204" pitchFamily="49" charset="0"/>
              </a:rPr>
              <a:t>WITH (   LOCATION = '/user/fxr47511/pdwtest'</a:t>
            </a:r>
          </a:p>
          <a:p>
            <a:r>
              <a:rPr lang="en-US" sz="2000" dirty="0">
                <a:latin typeface="Consolas" panose="020B0609020204030204" pitchFamily="49" charset="0"/>
                <a:cs typeface="Consolas" panose="020B0609020204030204" pitchFamily="49" charset="0"/>
              </a:rPr>
              <a:t>       , DATA_SOURCE = </a:t>
            </a:r>
            <a:r>
              <a:rPr lang="en-US" sz="2000" dirty="0">
                <a:solidFill>
                  <a:schemeClr val="accent4">
                    <a:lumMod val="60000"/>
                    <a:lumOff val="40000"/>
                  </a:schemeClr>
                </a:solidFill>
                <a:latin typeface="Consolas" panose="020B0609020204030204" pitchFamily="49" charset="0"/>
                <a:cs typeface="Consolas" panose="020B0609020204030204" pitchFamily="49" charset="0"/>
              </a:rPr>
              <a:t>FXR_TEST_DSRC</a:t>
            </a:r>
          </a:p>
          <a:p>
            <a:r>
              <a:rPr lang="en-US" sz="2000" dirty="0">
                <a:latin typeface="Consolas" panose="020B0609020204030204" pitchFamily="49" charset="0"/>
                <a:cs typeface="Consolas" panose="020B0609020204030204" pitchFamily="49" charset="0"/>
              </a:rPr>
              <a:t>       , FILE_FORMAT = </a:t>
            </a:r>
            <a:r>
              <a:rPr lang="en-US" sz="2000" dirty="0">
                <a:solidFill>
                  <a:schemeClr val="accent1">
                    <a:lumMod val="40000"/>
                    <a:lumOff val="60000"/>
                  </a:schemeClr>
                </a:solidFill>
                <a:latin typeface="Consolas" panose="020B0609020204030204" pitchFamily="49" charset="0"/>
                <a:cs typeface="Consolas" panose="020B0609020204030204" pitchFamily="49" charset="0"/>
              </a:rPr>
              <a:t>FXR_Test_Format</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 REJECT_TYPE = value </a:t>
            </a:r>
          </a:p>
          <a:p>
            <a:r>
              <a:rPr lang="en-US" sz="2000" dirty="0">
                <a:latin typeface="Consolas" panose="020B0609020204030204" pitchFamily="49" charset="0"/>
                <a:cs typeface="Consolas" panose="020B0609020204030204" pitchFamily="49" charset="0"/>
              </a:rPr>
              <a:t>       , REJECT_VALUE = 1000</a:t>
            </a:r>
          </a:p>
          <a:p>
            <a:pPr>
              <a:lnSpc>
                <a:spcPct val="120000"/>
              </a:lnSpc>
              <a:spcBef>
                <a:spcPts val="600"/>
              </a:spcBef>
              <a:spcAft>
                <a:spcPts val="200"/>
              </a:spcAft>
              <a:buClr>
                <a:srgbClr val="8E0000"/>
              </a:buClr>
              <a:buSzPct val="110000"/>
            </a:pPr>
            <a:r>
              <a:rPr lang="en-US" sz="2000" dirty="0">
                <a:latin typeface="Consolas" panose="020B0609020204030204" pitchFamily="49" charset="0"/>
                <a:cs typeface="Consolas" panose="020B0609020204030204" pitchFamily="49" charset="0"/>
              </a:rPr>
              <a:t>     ) </a:t>
            </a:r>
          </a:p>
          <a:p>
            <a:pPr>
              <a:spcBef>
                <a:spcPts val="600"/>
              </a:spcBef>
              <a:buClr>
                <a:srgbClr val="8E0000"/>
              </a:buClr>
              <a:buSzPct val="110000"/>
            </a:pPr>
            <a:r>
              <a:rPr lang="en-US" sz="2000" dirty="0">
                <a:latin typeface="Consolas" panose="020B0609020204030204" pitchFamily="49" charset="0"/>
                <a:cs typeface="Consolas" panose="020B0609020204030204" pitchFamily="49" charset="0"/>
              </a:rPr>
              <a:t>AS </a:t>
            </a:r>
          </a:p>
          <a:p>
            <a:pPr>
              <a:spcBef>
                <a:spcPts val="600"/>
              </a:spcBef>
              <a:buClr>
                <a:srgbClr val="8E0000"/>
              </a:buClr>
              <a:buSzPct val="110000"/>
            </a:pPr>
            <a:r>
              <a:rPr lang="en-US" sz="2000" dirty="0">
                <a:latin typeface="Consolas" panose="020B0609020204030204" pitchFamily="49" charset="0"/>
                <a:cs typeface="Consolas" panose="020B0609020204030204" pitchFamily="49" charset="0"/>
              </a:rPr>
              <a:t>SELECT T1.* FROM dbo.FactInternetSales T1 </a:t>
            </a:r>
          </a:p>
          <a:p>
            <a:pPr>
              <a:spcBef>
                <a:spcPts val="600"/>
              </a:spcBef>
              <a:buClr>
                <a:srgbClr val="8E0000"/>
              </a:buClr>
              <a:buSzPct val="110000"/>
            </a:pPr>
            <a:r>
              <a:rPr lang="en-US" sz="2000" dirty="0">
                <a:latin typeface="Consolas" panose="020B0609020204030204" pitchFamily="49" charset="0"/>
                <a:cs typeface="Consolas" panose="020B0609020204030204" pitchFamily="49" charset="0"/>
              </a:rPr>
              <a:t>          JOIN dbo.DimCustomer T2 ON ( T1.CustomerKey = T2.CustomerKey ) </a:t>
            </a:r>
          </a:p>
        </p:txBody>
      </p:sp>
      <p:sp>
        <p:nvSpPr>
          <p:cNvPr id="5" name="Rectangle 4">
            <a:extLst>
              <a:ext uri="{FF2B5EF4-FFF2-40B4-BE49-F238E27FC236}">
                <a16:creationId xmlns:a16="http://schemas.microsoft.com/office/drawing/2014/main" id="{45D7CCD4-C6C5-4574-8B0D-B0EF4A1E1268}"/>
              </a:ext>
            </a:extLst>
          </p:cNvPr>
          <p:cNvSpPr/>
          <p:nvPr/>
        </p:nvSpPr>
        <p:spPr>
          <a:xfrm>
            <a:off x="669879" y="1379755"/>
            <a:ext cx="8140296" cy="369332"/>
          </a:xfrm>
          <a:prstGeom prst="rect">
            <a:avLst/>
          </a:prstGeom>
        </p:spPr>
        <p:txBody>
          <a:bodyPr wrap="square">
            <a:spAutoFit/>
          </a:bodyPr>
          <a:lstStyle/>
          <a:p>
            <a:r>
              <a:rPr lang="en-US" sz="1800" dirty="0">
                <a:solidFill>
                  <a:srgbClr val="FFFFFF"/>
                </a:solidFill>
                <a:latin typeface="Consolas" panose="020B0609020204030204" pitchFamily="49" charset="0"/>
                <a:cs typeface="Consolas" panose="020B0609020204030204" pitchFamily="49" charset="0"/>
              </a:rPr>
              <a:t>--</a:t>
            </a:r>
            <a:r>
              <a:rPr lang="en-US" sz="1800" dirty="0">
                <a:solidFill>
                  <a:srgbClr val="FFFF00"/>
                </a:solidFill>
                <a:latin typeface="Consolas" panose="020B0609020204030204" pitchFamily="49" charset="0"/>
                <a:cs typeface="Consolas" panose="020B0609020204030204" pitchFamily="49" charset="0"/>
              </a:rPr>
              <a:t>STEP 4: Create a new external table in SQL Server MPP SQL</a:t>
            </a:r>
          </a:p>
        </p:txBody>
      </p:sp>
    </p:spTree>
    <p:extLst>
      <p:ext uri="{BB962C8B-B14F-4D97-AF65-F5344CB8AC3E}">
        <p14:creationId xmlns:p14="http://schemas.microsoft.com/office/powerpoint/2010/main" val="2413106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5441490"/>
          </a:xfrm>
        </p:spPr>
        <p:txBody>
          <a:bodyPr/>
          <a:lstStyle/>
          <a:p>
            <a:r>
              <a:rPr lang="en-US" dirty="0"/>
              <a:t>Q01 – </a:t>
            </a:r>
            <a:r>
              <a:rPr lang="en-US" sz="2400" dirty="0"/>
              <a:t>Mike is the data engineer for Contoso and has a Data Warehouse created with a database named Crystal. Within the database is a table named DimSuppliers. The suppliers' information is stored in a single text file named Suppliers.txt and is 1200MB in size. It is currently stored in a container with an Azure Blob store. Your Azure SQL Data warehouse is configured as Gen 2 DW30000c. How can Mike maximize the performance of the data load?</a:t>
            </a:r>
          </a:p>
          <a:p>
            <a:r>
              <a:rPr lang="en-GB" b="1" dirty="0"/>
              <a:t>A01 – </a:t>
            </a:r>
            <a:r>
              <a:rPr lang="en-US" b="1" dirty="0"/>
              <a:t>Split the text file into 60 files of 20MB each.</a:t>
            </a:r>
          </a:p>
          <a:p>
            <a:endParaRPr lang="en-US" b="1" dirty="0"/>
          </a:p>
          <a:p>
            <a:r>
              <a:rPr lang="en-US" sz="2400" dirty="0"/>
              <a:t>Q02 – Mike is the data engineer for Contoso and has a Data Warehouse created with a database name Crystal. He has created a master key, followed by a database scoped credential. What should he create next?</a:t>
            </a:r>
          </a:p>
          <a:p>
            <a:r>
              <a:rPr lang="en-GB" b="1" dirty="0"/>
              <a:t>A02 – </a:t>
            </a:r>
            <a:r>
              <a:rPr lang="en-US" b="1" dirty="0"/>
              <a:t>Strong</a:t>
            </a:r>
            <a:br>
              <a:rPr lang="en-GB" dirty="0"/>
            </a:br>
            <a:endParaRPr lang="en-GB" dirty="0"/>
          </a:p>
        </p:txBody>
      </p:sp>
    </p:spTree>
    <p:extLst>
      <p:ext uri="{BB962C8B-B14F-4D97-AF65-F5344CB8AC3E}">
        <p14:creationId xmlns:p14="http://schemas.microsoft.com/office/powerpoint/2010/main" val="19762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a:t>
            </a:r>
            <a:r>
              <a:rPr lang="en-US"/>
              <a:t>: </a:t>
            </a:r>
            <a:r>
              <a:rPr lang="en-US" b="1"/>
              <a:t>Working with Relational Data Stores in the Cloud</a:t>
            </a:r>
            <a:endParaRPr lang="en-US" dirty="0"/>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overview</a:t>
            </a:r>
          </a:p>
        </p:txBody>
      </p:sp>
      <p:sp>
        <p:nvSpPr>
          <p:cNvPr id="6" name="Text Placeholder 5"/>
          <p:cNvSpPr>
            <a:spLocks noGrp="1"/>
          </p:cNvSpPr>
          <p:nvPr>
            <p:ph type="body" sz="quarter" idx="10"/>
          </p:nvPr>
        </p:nvSpPr>
        <p:spPr>
          <a:xfrm>
            <a:off x="471466" y="1108734"/>
            <a:ext cx="11018520" cy="2099036"/>
          </a:xfrm>
        </p:spPr>
        <p:txBody>
          <a:bodyPr/>
          <a:lstStyle/>
          <a:p>
            <a:pPr marL="0" indent="0">
              <a:buNone/>
            </a:pPr>
            <a:r>
              <a:rPr lang="en-US" sz="2200" dirty="0"/>
              <a:t>The students will be able to provision an Azure SQL Database and Azure SQL Data Warehouse and be able to issue queries against one of the instances that are created. They will be also be able to integrate SQL Data Warehouse with a number of other Data platform technologies and use PolyBase to load data from one data source into Azure SQL Data Warehouse.</a:t>
            </a:r>
          </a:p>
          <a:p>
            <a:pPr marL="0" indent="0">
              <a:buNone/>
            </a:pPr>
            <a:endParaRPr lang="en-US" sz="2200" dirty="0"/>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Lab objectives</a:t>
            </a:r>
          </a:p>
        </p:txBody>
      </p:sp>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24622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After completing this lab, you will be able to:</a:t>
            </a:r>
            <a:br>
              <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685800" lvl="1" indent="-457200">
              <a:buFont typeface="+mj-lt"/>
              <a:buAutoNum type="arabicPeriod"/>
              <a:defRPr/>
            </a:pPr>
            <a:r>
              <a:rPr lang="en-GB" sz="20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Use Azure SQL Database</a:t>
            </a:r>
          </a:p>
          <a:p>
            <a:pPr marL="685800" lvl="1" indent="-457200">
              <a:buFont typeface="+mj-lt"/>
              <a:buAutoNum type="arabicPeriod"/>
              <a:defRPr/>
            </a:pPr>
            <a:r>
              <a:rPr lang="en-GB" sz="20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Describe Azure Data Warehouse</a:t>
            </a:r>
          </a:p>
          <a:p>
            <a:pPr marL="685800" lvl="1" indent="-457200">
              <a:buFont typeface="+mj-lt"/>
              <a:buAutoNum type="arabicPeriod"/>
              <a:defRPr/>
            </a:pPr>
            <a:r>
              <a:rPr lang="en-GB" sz="20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Creating and Querying an Azure SQL Data Warehouse</a:t>
            </a:r>
          </a:p>
          <a:p>
            <a:pPr marL="685800" lvl="1" indent="-457200">
              <a:buFont typeface="+mj-lt"/>
              <a:buAutoNum type="arabicPeriod"/>
              <a:defRPr/>
            </a:pPr>
            <a:r>
              <a:rPr lang="en-GB" sz="2000"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Using PolyBase to Load Data into Azure SQL Data Warehouse</a:t>
            </a:r>
            <a:br>
              <a:rPr lang="en-GB" dirty="0">
                <a:gradFill>
                  <a:gsLst>
                    <a:gs pos="1250">
                      <a:srgbClr val="1A1A1A"/>
                    </a:gs>
                    <a:gs pos="100000">
                      <a:srgbClr val="1A1A1A"/>
                    </a:gs>
                  </a:gsLst>
                  <a:lin ang="5400000" scaled="0"/>
                </a:gradFill>
                <a:latin typeface="Segoe UI"/>
              </a:rPr>
            </a:br>
            <a:endParaRPr lang="en-GB"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4133439"/>
          </a:xfrm>
        </p:spPr>
        <p:txBody>
          <a:bodyPr/>
          <a:lstStyle/>
          <a:p>
            <a:pPr marL="0" indent="0">
              <a:buNone/>
            </a:pPr>
            <a:r>
              <a:rPr lang="en-US" sz="1700" dirty="0"/>
              <a:t>You are the senior data engineer at AdventureWorks, and you are working with your team to transition relational database systems from on-premises SQL Servers to relational database located in Azure. You will begin by creating an instance of SQL Database that will be handed of the junior data engineers to migrate some departmental databases.</a:t>
            </a:r>
          </a:p>
          <a:p>
            <a:pPr marL="0" indent="0">
              <a:buNone/>
            </a:pPr>
            <a:endParaRPr lang="en-US" sz="1700" dirty="0"/>
          </a:p>
          <a:p>
            <a:pPr marL="0" indent="0">
              <a:buNone/>
            </a:pPr>
            <a:r>
              <a:rPr lang="en-US" sz="1700" dirty="0"/>
              <a:t>You will then provision a SQL Data Warehouse and test that the provisioning of the server is successful by testing a sample database with a series of queries. You will then use PolyBase to load dimension tables from Azure Blob and Azure Databricks to test that the integration of these data platform technologies with Azure SQL Data Warehouse.</a:t>
            </a:r>
          </a:p>
          <a:p>
            <a:pPr marL="0" indent="0">
              <a:buNone/>
            </a:pPr>
            <a:r>
              <a:rPr lang="en-US" sz="1700" dirty="0"/>
              <a:t> </a:t>
            </a:r>
            <a:endParaRPr lang="en-GB" sz="1700" dirty="0"/>
          </a:p>
          <a:p>
            <a:pPr marL="0" indent="0">
              <a:buNone/>
            </a:pPr>
            <a:r>
              <a:rPr lang="en-US" sz="1700" dirty="0"/>
              <a:t>At the end of this lad, you will have:</a:t>
            </a:r>
          </a:p>
          <a:p>
            <a:pPr marL="0" indent="0">
              <a:buNone/>
            </a:pPr>
            <a:endParaRPr lang="en-GB" sz="1700" dirty="0"/>
          </a:p>
          <a:p>
            <a:pPr marL="571500" lvl="1" indent="-342900">
              <a:buFont typeface="+mj-lt"/>
              <a:buAutoNum type="arabicPeriod"/>
            </a:pPr>
            <a:r>
              <a:rPr lang="en-GB" sz="1700" dirty="0">
                <a:latin typeface="Segoe UI Semilight" panose="020B0402040204020203" pitchFamily="34" charset="0"/>
                <a:cs typeface="Segoe UI Semilight" panose="020B0402040204020203" pitchFamily="34" charset="0"/>
              </a:rPr>
              <a:t>Use Azure SQL Database</a:t>
            </a:r>
          </a:p>
          <a:p>
            <a:pPr marL="571500" lvl="1" indent="-342900">
              <a:buFont typeface="+mj-lt"/>
              <a:buAutoNum type="arabicPeriod"/>
            </a:pPr>
            <a:r>
              <a:rPr lang="en-GB" sz="1700" dirty="0">
                <a:latin typeface="Segoe UI Semilight" panose="020B0402040204020203" pitchFamily="34" charset="0"/>
                <a:cs typeface="Segoe UI Semilight" panose="020B0402040204020203" pitchFamily="34" charset="0"/>
              </a:rPr>
              <a:t>Describe Azure Data Warehouse</a:t>
            </a:r>
          </a:p>
          <a:p>
            <a:pPr marL="571500" lvl="1" indent="-342900">
              <a:buFont typeface="+mj-lt"/>
              <a:buAutoNum type="arabicPeriod"/>
            </a:pPr>
            <a:r>
              <a:rPr lang="en-GB" sz="1700" dirty="0">
                <a:latin typeface="Segoe UI Semilight" panose="020B0402040204020203" pitchFamily="34" charset="0"/>
                <a:cs typeface="Segoe UI Semilight" panose="020B0402040204020203" pitchFamily="34" charset="0"/>
              </a:rPr>
              <a:t>Creating and Querying an Azure SQL Data Warehouse</a:t>
            </a:r>
          </a:p>
          <a:p>
            <a:pPr marL="571500" lvl="1" indent="-342900">
              <a:buFont typeface="+mj-lt"/>
              <a:buAutoNum type="arabicPeriod"/>
            </a:pPr>
            <a:r>
              <a:rPr lang="en-GB" sz="1700" dirty="0">
                <a:latin typeface="Segoe UI Semilight" panose="020B0402040204020203" pitchFamily="34" charset="0"/>
                <a:cs typeface="Segoe UI Semilight" panose="020B0402040204020203" pitchFamily="34" charset="0"/>
              </a:rPr>
              <a:t>Using PolyBase to Load Data into Azure SQL Data Warehouse</a:t>
            </a:r>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4998291"/>
          </a:xfrm>
        </p:spPr>
        <p:txBody>
          <a:bodyPr/>
          <a:lstStyle/>
          <a:p>
            <a:pPr lvl="0"/>
            <a:r>
              <a:rPr lang="en-US" dirty="0"/>
              <a:t>Exercise 1 – </a:t>
            </a:r>
            <a:r>
              <a:rPr lang="en-GB" dirty="0"/>
              <a:t>Can you think how Azure SQL Database can help your organization? </a:t>
            </a:r>
            <a:br>
              <a:rPr lang="en-GB" dirty="0"/>
            </a:br>
            <a:endParaRPr lang="en-GB" dirty="0"/>
          </a:p>
          <a:p>
            <a:pPr lvl="0"/>
            <a:r>
              <a:rPr lang="en-US" dirty="0"/>
              <a:t>Exercise 2 – Are there any students in the classroom who would consider SQL Data Warehouse a replacement for an existing solution?</a:t>
            </a:r>
            <a:br>
              <a:rPr lang="en-US" dirty="0"/>
            </a:br>
            <a:endParaRPr lang="en-US" dirty="0"/>
          </a:p>
          <a:p>
            <a:pPr lvl="0"/>
            <a:r>
              <a:rPr lang="en-US" dirty="0"/>
              <a:t>Exercise 3 – Can you describe the table options that are available in Azure SQL Data Warehouse? </a:t>
            </a:r>
            <a:br>
              <a:rPr lang="en-US" dirty="0"/>
            </a:br>
            <a:endParaRPr lang="en-US" dirty="0"/>
          </a:p>
          <a:p>
            <a:pPr lvl="0"/>
            <a:r>
              <a:rPr lang="en-US" dirty="0"/>
              <a:t>Exercise 4 – Why is it best practice to use PolyBase to load data into Azure SQL Data Warehouse?</a:t>
            </a:r>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4694298" cy="1231106"/>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01</a:t>
            </a:r>
          </a:p>
          <a:p>
            <a:r>
              <a:rPr lang="en-GB" sz="4000" dirty="0">
                <a:solidFill>
                  <a:schemeClr val="accent1"/>
                </a:solidFill>
                <a:latin typeface="Segoe UI Semibold"/>
              </a:rPr>
              <a:t>Azure SQL Database</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consider watching </a:t>
            </a:r>
            <a:r>
              <a:rPr lang="en-US" dirty="0">
                <a:hlinkClick r:id="rId4"/>
              </a:rPr>
              <a:t>a video that explores a wide range of loading options in a video </a:t>
            </a:r>
            <a:r>
              <a:rPr lang="en-US" dirty="0"/>
              <a:t>as a recap. </a:t>
            </a:r>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r>
              <a:rPr lang="en-US" dirty="0"/>
              <a:t>- Work with Azure SQL Database.</a:t>
            </a:r>
          </a:p>
          <a:p>
            <a:r>
              <a:rPr lang="en-US" dirty="0"/>
              <a:t>- Work with SQL Data Warehouse.</a:t>
            </a:r>
          </a:p>
          <a:p>
            <a:r>
              <a:rPr lang="en-US" dirty="0"/>
              <a:t>- Provision and query data in Azure SQL Data Warehouse.</a:t>
            </a:r>
          </a:p>
          <a:p>
            <a:r>
              <a:rPr lang="en-US" dirty="0"/>
              <a:t>- Import data into Azure SQL Data Warehouse using PolyBase.</a:t>
            </a: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3274743"/>
          </a:xfrm>
        </p:spPr>
        <p:txBody>
          <a:bodyPr/>
          <a:lstStyle/>
          <a:p>
            <a:r>
              <a:rPr lang="en-US" dirty="0"/>
              <a:t>Why Azure SQL Database is a good choice for running your relational database</a:t>
            </a:r>
          </a:p>
          <a:p>
            <a:r>
              <a:rPr lang="en-US" dirty="0"/>
              <a:t>What configuration and pricing options are available for your Azure SQL database</a:t>
            </a:r>
          </a:p>
          <a:p>
            <a:r>
              <a:rPr lang="en-US" dirty="0"/>
              <a:t>How to create an Azure SQL database from the portal</a:t>
            </a:r>
          </a:p>
          <a:p>
            <a:r>
              <a:rPr lang="en-US" dirty="0"/>
              <a:t>How to use Azure Cloud Shell to connect to your Azure SQL database, add a table, and work with data</a:t>
            </a:r>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0" y="0"/>
            <a:ext cx="12192000" cy="6858000"/>
          </a:xfrm>
          <a:prstGeom prst="rect">
            <a:avLst/>
          </a:prstGeom>
        </p:spPr>
      </p:pic>
      <p:sp>
        <p:nvSpPr>
          <p:cNvPr id="6" name="Rectangle 5" descr="This slide contain a picture of a major US city landscape with a blue sky with cloud to denote the difference between On-premises versus cloud technologies."/>
          <p:cNvSpPr/>
          <p:nvPr/>
        </p:nvSpPr>
        <p:spPr>
          <a:xfrm>
            <a:off x="0" y="0"/>
            <a:ext cx="12192000" cy="6858002"/>
          </a:xfrm>
          <a:prstGeom prst="rect">
            <a:avLst/>
          </a:prstGeom>
          <a:gradFill>
            <a:gsLst>
              <a:gs pos="0">
                <a:schemeClr val="tx2">
                  <a:lumMod val="75000"/>
                </a:schemeClr>
              </a:gs>
              <a:gs pos="35000">
                <a:schemeClr val="tx2">
                  <a:alpha val="0"/>
                  <a:lumMod val="10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3" name="Title 22"/>
          <p:cNvSpPr>
            <a:spLocks noGrp="1"/>
          </p:cNvSpPr>
          <p:nvPr>
            <p:ph type="title"/>
          </p:nvPr>
        </p:nvSpPr>
        <p:spPr/>
        <p:txBody>
          <a:bodyPr/>
          <a:lstStyle/>
          <a:p>
            <a:r>
              <a:rPr lang="en-US" sz="4000" dirty="0">
                <a:solidFill>
                  <a:schemeClr val="bg1"/>
                </a:solidFill>
              </a:rPr>
              <a:t>Why Azure SQL Database is a good choice </a:t>
            </a:r>
          </a:p>
        </p:txBody>
      </p:sp>
      <p:sp>
        <p:nvSpPr>
          <p:cNvPr id="59" name="TextBox 58" descr="A circle that contains an icon and text the represents Computing Environments"/>
          <p:cNvSpPr txBox="1">
            <a:spLocks noChangeAspect="1"/>
          </p:cNvSpPr>
          <p:nvPr/>
        </p:nvSpPr>
        <p:spPr>
          <a:xfrm>
            <a:off x="8372818" y="233161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lang="en-US" sz="17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Security</a:t>
            </a:r>
          </a:p>
        </p:txBody>
      </p:sp>
      <p:sp>
        <p:nvSpPr>
          <p:cNvPr id="63" name="TextBox 62"/>
          <p:cNvSpPr txBox="1">
            <a:spLocks noChangeAspect="1"/>
          </p:cNvSpPr>
          <p:nvPr/>
        </p:nvSpPr>
        <p:spPr>
          <a:xfrm>
            <a:off x="1527618" y="233161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b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Convenience</a:t>
            </a:r>
          </a:p>
        </p:txBody>
      </p:sp>
      <p:sp>
        <p:nvSpPr>
          <p:cNvPr id="64" name="TextBox 63" descr="A circle that contains an icon and text the represents Availability"/>
          <p:cNvSpPr txBox="1">
            <a:spLocks noChangeAspect="1"/>
          </p:cNvSpPr>
          <p:nvPr/>
        </p:nvSpPr>
        <p:spPr>
          <a:xfrm>
            <a:off x="6091085" y="233161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b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Scale</a:t>
            </a:r>
          </a:p>
        </p:txBody>
      </p:sp>
      <p:sp>
        <p:nvSpPr>
          <p:cNvPr id="32" name="TextBox 31">
            <a:extLst>
              <a:ext uri="{FF2B5EF4-FFF2-40B4-BE49-F238E27FC236}">
                <a16:creationId xmlns:a16="http://schemas.microsoft.com/office/drawing/2014/main" id="{D0F0C54D-F104-46C0-8AE1-F0177EC3F70D}"/>
              </a:ext>
            </a:extLst>
          </p:cNvPr>
          <p:cNvSpPr txBox="1">
            <a:spLocks noChangeAspect="1"/>
          </p:cNvSpPr>
          <p:nvPr/>
        </p:nvSpPr>
        <p:spPr>
          <a:xfrm>
            <a:off x="3809351" y="2335925"/>
            <a:ext cx="2011680" cy="2011680"/>
          </a:xfrm>
          <a:prstGeom prst="ellipse">
            <a:avLst/>
          </a:prstGeom>
          <a:solidFill>
            <a:schemeClr val="tx2"/>
          </a:solidFill>
          <a:ln w="19050">
            <a:solidFill>
              <a:schemeClr val="bg1"/>
            </a:solidFill>
          </a:ln>
        </p:spPr>
        <p:txBody>
          <a:bodyPr wrap="square" lIns="0" tIns="182880" rIns="0" bIns="0" rtlCol="0" anchor="t">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Cost</a:t>
            </a:r>
          </a:p>
        </p:txBody>
      </p:sp>
    </p:spTree>
    <p:extLst>
      <p:ext uri="{BB962C8B-B14F-4D97-AF65-F5344CB8AC3E}">
        <p14:creationId xmlns:p14="http://schemas.microsoft.com/office/powerpoint/2010/main" val="336309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381000"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algn="ctr"/>
            <a:r>
              <a:rPr lang="en-US" dirty="0"/>
              <a:t>DTU stands for Database Transaction Unit and is a combined measure of compute, storage, and IO resources. Think of the DTU model as a simple, preconfigured purchase option.</a:t>
            </a:r>
          </a:p>
        </p:txBody>
      </p:sp>
      <p:sp>
        <p:nvSpPr>
          <p:cNvPr id="32" name="Rectangle 31"/>
          <p:cNvSpPr/>
          <p:nvPr/>
        </p:nvSpPr>
        <p:spPr bwMode="auto">
          <a:xfrm>
            <a:off x="3262045"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algn="ctr"/>
            <a:r>
              <a:rPr lang="en-US" dirty="0"/>
              <a:t>vCore gives you greater control over what compute and storage resources you create and pay for. vCore model enables you to configure resources independently.</a:t>
            </a:r>
          </a:p>
          <a:p>
            <a:pPr algn="ctr"/>
            <a:endParaRPr lang="en-US" dirty="0"/>
          </a:p>
        </p:txBody>
      </p:sp>
      <p:sp>
        <p:nvSpPr>
          <p:cNvPr id="33" name="Rectangle 32"/>
          <p:cNvSpPr/>
          <p:nvPr/>
        </p:nvSpPr>
        <p:spPr bwMode="auto">
          <a:xfrm>
            <a:off x="6143090"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algn="ctr"/>
            <a:r>
              <a:rPr lang="en-US" dirty="0"/>
              <a:t>SQL elastic pools relate to eDTUs. They enable you to buy a set of compute and storage resources that are shared among all the databases in the pool. Each database can use the resources they need.</a:t>
            </a:r>
          </a:p>
        </p:txBody>
      </p:sp>
      <p:sp>
        <p:nvSpPr>
          <p:cNvPr id="34" name="Rectangle 33"/>
          <p:cNvSpPr/>
          <p:nvPr/>
        </p:nvSpPr>
        <p:spPr bwMode="auto">
          <a:xfrm>
            <a:off x="9024134"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algn="ctr"/>
            <a:r>
              <a:rPr lang="en-US" sz="1600" dirty="0"/>
              <a:t>The SQL managed instance creates a database with near 100% compatibility with the latest SQL Server on-premises Enterprise Edition database engine, useful for SQL Server customers who would like to migrate on-premises servers instance in a "lift and shift" manner.</a:t>
            </a:r>
          </a:p>
        </p:txBody>
      </p:sp>
      <p:sp>
        <p:nvSpPr>
          <p:cNvPr id="39" name="Title 1"/>
          <p:cNvSpPr>
            <a:spLocks noGrp="1"/>
          </p:cNvSpPr>
          <p:nvPr>
            <p:ph type="title"/>
          </p:nvPr>
        </p:nvSpPr>
        <p:spPr/>
        <p:txBody>
          <a:bodyPr/>
          <a:lstStyle/>
          <a:p>
            <a:r>
              <a:rPr lang="en-US" sz="4000" dirty="0"/>
              <a:t>Azure SQL Database configuration options</a:t>
            </a:r>
          </a:p>
        </p:txBody>
      </p:sp>
      <p:sp>
        <p:nvSpPr>
          <p:cNvPr id="97" name="Text Placeholder 4"/>
          <p:cNvSpPr txBox="1">
            <a:spLocks/>
          </p:cNvSpPr>
          <p:nvPr/>
        </p:nvSpPr>
        <p:spPr>
          <a:xfrm>
            <a:off x="428090" y="899354"/>
            <a:ext cx="11430000" cy="116339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When you create your first Azure SQL database, you also create an </a:t>
            </a:r>
            <a:r>
              <a:rPr lang="en-US" i="1" dirty="0"/>
              <a:t>_Azure SQL logical server_</a:t>
            </a:r>
            <a:r>
              <a:rPr lang="en-US" dirty="0"/>
              <a:t>. Think of a logical server as an administrative container for your databases.</a:t>
            </a:r>
          </a:p>
        </p:txBody>
      </p:sp>
      <p:sp>
        <p:nvSpPr>
          <p:cNvPr id="25" name="Rectangle 24"/>
          <p:cNvSpPr/>
          <p:nvPr/>
        </p:nvSpPr>
        <p:spPr bwMode="auto">
          <a:xfrm>
            <a:off x="381000" y="2232462"/>
            <a:ext cx="2786865" cy="1310838"/>
          </a:xfrm>
          <a:prstGeom prst="rect">
            <a:avLst/>
          </a:prstGeom>
          <a:solidFill>
            <a:schemeClr val="accent5"/>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DTUs</a:t>
            </a:r>
          </a:p>
        </p:txBody>
      </p:sp>
      <p:sp>
        <p:nvSpPr>
          <p:cNvPr id="26" name="Rectangle 25"/>
          <p:cNvSpPr/>
          <p:nvPr/>
        </p:nvSpPr>
        <p:spPr bwMode="auto">
          <a:xfrm>
            <a:off x="3262045" y="2232462"/>
            <a:ext cx="2786865"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vCores</a:t>
            </a:r>
          </a:p>
        </p:txBody>
      </p:sp>
      <p:sp>
        <p:nvSpPr>
          <p:cNvPr id="27" name="Rectangle 26"/>
          <p:cNvSpPr/>
          <p:nvPr/>
        </p:nvSpPr>
        <p:spPr bwMode="auto">
          <a:xfrm>
            <a:off x="6143090" y="2232462"/>
            <a:ext cx="2786865" cy="1310838"/>
          </a:xfrm>
          <a:prstGeom prst="rect">
            <a:avLst/>
          </a:prstGeom>
          <a:solidFill>
            <a:schemeClr val="accent1"/>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SQL elastic pools</a:t>
            </a:r>
          </a:p>
        </p:txBody>
      </p:sp>
      <p:sp>
        <p:nvSpPr>
          <p:cNvPr id="28" name="Rectangle 27"/>
          <p:cNvSpPr/>
          <p:nvPr/>
        </p:nvSpPr>
        <p:spPr bwMode="auto">
          <a:xfrm>
            <a:off x="9024134" y="2232462"/>
            <a:ext cx="2786865" cy="1310838"/>
          </a:xfrm>
          <a:prstGeom prst="rect">
            <a:avLst/>
          </a:prstGeom>
          <a:solidFill>
            <a:schemeClr val="accent3"/>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SQL Managed Instances</a:t>
            </a:r>
          </a:p>
        </p:txBody>
      </p:sp>
    </p:spTree>
    <p:extLst>
      <p:ext uri="{BB962C8B-B14F-4D97-AF65-F5344CB8AC3E}">
        <p14:creationId xmlns:p14="http://schemas.microsoft.com/office/powerpoint/2010/main" val="411752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Create an Azure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SQL Database.</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5" name="Picture 4">
            <a:extLst>
              <a:ext uri="{FF2B5EF4-FFF2-40B4-BE49-F238E27FC236}">
                <a16:creationId xmlns:a16="http://schemas.microsoft.com/office/drawing/2014/main" id="{D0A976E6-5AFA-4220-A92C-58115B169CF5}"/>
              </a:ext>
            </a:extLst>
          </p:cNvPr>
          <p:cNvPicPr>
            <a:picLocks noChangeAspect="1"/>
          </p:cNvPicPr>
          <p:nvPr/>
        </p:nvPicPr>
        <p:blipFill>
          <a:blip r:embed="rId3"/>
          <a:stretch>
            <a:fillRect/>
          </a:stretch>
        </p:blipFill>
        <p:spPr>
          <a:xfrm>
            <a:off x="5634092" y="0"/>
            <a:ext cx="6557908" cy="6858000"/>
          </a:xfrm>
          <a:prstGeom prst="rect">
            <a:avLst/>
          </a:prstGeom>
        </p:spPr>
      </p:pic>
    </p:spTree>
    <p:extLst>
      <p:ext uri="{BB962C8B-B14F-4D97-AF65-F5344CB8AC3E}">
        <p14:creationId xmlns:p14="http://schemas.microsoft.com/office/powerpoint/2010/main" val="33493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477328"/>
          </a:xfrm>
          <a:prstGeom prst="rect">
            <a:avLst/>
          </a:prstGeom>
        </p:spPr>
        <p:txBody>
          <a:bodyPr wrap="square">
            <a:spAutoFit/>
          </a:bodyPr>
          <a:lstStyle/>
          <a:p>
            <a:pPr lvl="0" defTabSz="1088105">
              <a:defRPr/>
            </a:pPr>
            <a:r>
              <a:rPr lang="en-GB" sz="3000" kern="0" dirty="0">
                <a:solidFill>
                  <a:prstClr val="white"/>
                </a:solidFill>
                <a:latin typeface="Segoe UI Light"/>
              </a:rPr>
              <a:t>U</a:t>
            </a:r>
            <a:r>
              <a:rPr lang="en-US" sz="3000" kern="0" dirty="0">
                <a:solidFill>
                  <a:prstClr val="white"/>
                </a:solidFill>
                <a:latin typeface="Segoe UI Light"/>
              </a:rPr>
              <a:t>se Azure Cloud Shell to connect to your Azure SQL database</a:t>
            </a:r>
          </a:p>
        </p:txBody>
      </p:sp>
      <p:sp>
        <p:nvSpPr>
          <p:cNvPr id="4" name="Rectangle 3">
            <a:extLst>
              <a:ext uri="{FF2B5EF4-FFF2-40B4-BE49-F238E27FC236}">
                <a16:creationId xmlns:a16="http://schemas.microsoft.com/office/drawing/2014/main" id="{BC420B33-DF0B-488E-8BE0-690300B5ED86}"/>
              </a:ext>
            </a:extLst>
          </p:cNvPr>
          <p:cNvSpPr/>
          <p:nvPr/>
        </p:nvSpPr>
        <p:spPr>
          <a:xfrm>
            <a:off x="6363854" y="1245476"/>
            <a:ext cx="5643419" cy="707886"/>
          </a:xfrm>
          <a:prstGeom prst="rect">
            <a:avLst/>
          </a:prstGeom>
        </p:spPr>
        <p:txBody>
          <a:bodyPr wrap="square">
            <a:spAutoFit/>
          </a:bodyPr>
          <a:lstStyle/>
          <a:p>
            <a:r>
              <a:rPr lang="en-GB" sz="2000" dirty="0">
                <a:solidFill>
                  <a:srgbClr val="000000"/>
                </a:solidFill>
                <a:latin typeface="Menlo"/>
              </a:rPr>
              <a:t>sqlcmd -S tcp:contoso-1.database.windows.net,1433 -d Logistics -U martina -P "password1234$" -N -l 30</a:t>
            </a:r>
            <a:endParaRPr lang="en-GB" sz="2000" dirty="0"/>
          </a:p>
        </p:txBody>
      </p:sp>
      <p:sp>
        <p:nvSpPr>
          <p:cNvPr id="5" name="Rectangle 4">
            <a:extLst>
              <a:ext uri="{FF2B5EF4-FFF2-40B4-BE49-F238E27FC236}">
                <a16:creationId xmlns:a16="http://schemas.microsoft.com/office/drawing/2014/main" id="{1C356E72-0BE6-4005-AEF7-C95869591284}"/>
              </a:ext>
            </a:extLst>
          </p:cNvPr>
          <p:cNvSpPr/>
          <p:nvPr/>
        </p:nvSpPr>
        <p:spPr>
          <a:xfrm>
            <a:off x="6410036" y="2580103"/>
            <a:ext cx="6096000" cy="1015663"/>
          </a:xfrm>
          <a:prstGeom prst="rect">
            <a:avLst/>
          </a:prstGeom>
        </p:spPr>
        <p:txBody>
          <a:bodyPr>
            <a:spAutoFit/>
          </a:bodyPr>
          <a:lstStyle/>
          <a:p>
            <a:r>
              <a:rPr lang="en-US" sz="2000" dirty="0">
                <a:solidFill>
                  <a:srgbClr val="0000FF"/>
                </a:solidFill>
                <a:latin typeface="Menlo"/>
              </a:rPr>
              <a:t>CREATE</a:t>
            </a:r>
            <a:r>
              <a:rPr lang="en-US" sz="2000" dirty="0">
                <a:solidFill>
                  <a:srgbClr val="000000"/>
                </a:solidFill>
                <a:latin typeface="Menlo"/>
              </a:rPr>
              <a:t> </a:t>
            </a:r>
            <a:r>
              <a:rPr lang="en-US" sz="2000" dirty="0">
                <a:solidFill>
                  <a:srgbClr val="0000FF"/>
                </a:solidFill>
                <a:latin typeface="Menlo"/>
              </a:rPr>
              <a:t>TABLE</a:t>
            </a:r>
            <a:r>
              <a:rPr lang="en-US" sz="2000" dirty="0">
                <a:solidFill>
                  <a:srgbClr val="000000"/>
                </a:solidFill>
                <a:latin typeface="Menlo"/>
              </a:rPr>
              <a:t> Drivers (DriverID </a:t>
            </a:r>
            <a:r>
              <a:rPr lang="en-US" sz="2000" dirty="0">
                <a:solidFill>
                  <a:srgbClr val="0000FF"/>
                </a:solidFill>
                <a:latin typeface="Menlo"/>
              </a:rPr>
              <a:t>int</a:t>
            </a:r>
            <a:r>
              <a:rPr lang="en-US" sz="2000" dirty="0">
                <a:solidFill>
                  <a:srgbClr val="000000"/>
                </a:solidFill>
                <a:latin typeface="Menlo"/>
              </a:rPr>
              <a:t>, LastName </a:t>
            </a:r>
            <a:r>
              <a:rPr lang="en-US" sz="2000" dirty="0">
                <a:solidFill>
                  <a:srgbClr val="0000FF"/>
                </a:solidFill>
                <a:latin typeface="Menlo"/>
              </a:rPr>
              <a:t>varchar</a:t>
            </a:r>
            <a:r>
              <a:rPr lang="en-US" sz="2000" dirty="0">
                <a:solidFill>
                  <a:srgbClr val="000000"/>
                </a:solidFill>
                <a:latin typeface="Menlo"/>
              </a:rPr>
              <a:t>(</a:t>
            </a:r>
            <a:r>
              <a:rPr lang="en-US" sz="2000" dirty="0">
                <a:solidFill>
                  <a:srgbClr val="B8D7A3"/>
                </a:solidFill>
                <a:latin typeface="Menlo"/>
              </a:rPr>
              <a:t>255</a:t>
            </a:r>
            <a:r>
              <a:rPr lang="en-US" sz="2000" dirty="0">
                <a:solidFill>
                  <a:srgbClr val="000000"/>
                </a:solidFill>
                <a:latin typeface="Menlo"/>
              </a:rPr>
              <a:t>), FirstName </a:t>
            </a:r>
            <a:r>
              <a:rPr lang="en-US" sz="2000" dirty="0">
                <a:solidFill>
                  <a:srgbClr val="0000FF"/>
                </a:solidFill>
                <a:latin typeface="Menlo"/>
              </a:rPr>
              <a:t>varchar</a:t>
            </a:r>
            <a:r>
              <a:rPr lang="en-US" sz="2000" dirty="0">
                <a:solidFill>
                  <a:srgbClr val="000000"/>
                </a:solidFill>
                <a:latin typeface="Menlo"/>
              </a:rPr>
              <a:t>(</a:t>
            </a:r>
            <a:r>
              <a:rPr lang="en-US" sz="2000" dirty="0">
                <a:solidFill>
                  <a:srgbClr val="B8D7A3"/>
                </a:solidFill>
                <a:latin typeface="Menlo"/>
              </a:rPr>
              <a:t>255</a:t>
            </a:r>
            <a:r>
              <a:rPr lang="en-US" sz="2000" dirty="0">
                <a:solidFill>
                  <a:srgbClr val="000000"/>
                </a:solidFill>
                <a:latin typeface="Menlo"/>
              </a:rPr>
              <a:t>), OriginCity </a:t>
            </a:r>
            <a:r>
              <a:rPr lang="en-US" sz="2000" dirty="0">
                <a:solidFill>
                  <a:srgbClr val="0000FF"/>
                </a:solidFill>
                <a:latin typeface="Menlo"/>
              </a:rPr>
              <a:t>varchar</a:t>
            </a:r>
            <a:r>
              <a:rPr lang="en-US" sz="2000" dirty="0">
                <a:solidFill>
                  <a:srgbClr val="000000"/>
                </a:solidFill>
                <a:latin typeface="Menlo"/>
              </a:rPr>
              <a:t>(</a:t>
            </a:r>
            <a:r>
              <a:rPr lang="en-US" sz="2000" dirty="0">
                <a:solidFill>
                  <a:srgbClr val="B8D7A3"/>
                </a:solidFill>
                <a:latin typeface="Menlo"/>
              </a:rPr>
              <a:t>255</a:t>
            </a:r>
            <a:r>
              <a:rPr lang="en-US" sz="2000" dirty="0">
                <a:solidFill>
                  <a:srgbClr val="000000"/>
                </a:solidFill>
                <a:latin typeface="Menlo"/>
              </a:rPr>
              <a:t>)); GO</a:t>
            </a:r>
            <a:endParaRPr lang="en-GB" sz="2000" dirty="0"/>
          </a:p>
        </p:txBody>
      </p:sp>
      <p:sp>
        <p:nvSpPr>
          <p:cNvPr id="6" name="Rectangle 5">
            <a:extLst>
              <a:ext uri="{FF2B5EF4-FFF2-40B4-BE49-F238E27FC236}">
                <a16:creationId xmlns:a16="http://schemas.microsoft.com/office/drawing/2014/main" id="{50532FC5-03DB-4F9D-91DA-25C638361956}"/>
              </a:ext>
            </a:extLst>
          </p:cNvPr>
          <p:cNvSpPr/>
          <p:nvPr/>
        </p:nvSpPr>
        <p:spPr>
          <a:xfrm>
            <a:off x="6410036" y="4245200"/>
            <a:ext cx="3787575" cy="400110"/>
          </a:xfrm>
          <a:prstGeom prst="rect">
            <a:avLst/>
          </a:prstGeom>
        </p:spPr>
        <p:txBody>
          <a:bodyPr wrap="none">
            <a:spAutoFit/>
          </a:bodyPr>
          <a:lstStyle/>
          <a:p>
            <a:r>
              <a:rPr lang="en-US" sz="2000" dirty="0">
                <a:solidFill>
                  <a:srgbClr val="0000FF"/>
                </a:solidFill>
                <a:latin typeface="Menlo"/>
              </a:rPr>
              <a:t>SELECT</a:t>
            </a:r>
            <a:r>
              <a:rPr lang="en-US" sz="2000" dirty="0">
                <a:solidFill>
                  <a:srgbClr val="000000"/>
                </a:solidFill>
                <a:latin typeface="Menlo"/>
              </a:rPr>
              <a:t> </a:t>
            </a:r>
            <a:r>
              <a:rPr lang="en-US" sz="2000" dirty="0">
                <a:solidFill>
                  <a:srgbClr val="0000FF"/>
                </a:solidFill>
                <a:latin typeface="Menlo"/>
              </a:rPr>
              <a:t>name</a:t>
            </a:r>
            <a:r>
              <a:rPr lang="en-US" sz="2000" dirty="0">
                <a:solidFill>
                  <a:srgbClr val="000000"/>
                </a:solidFill>
                <a:latin typeface="Menlo"/>
              </a:rPr>
              <a:t> </a:t>
            </a:r>
            <a:r>
              <a:rPr lang="en-US" sz="2000" dirty="0">
                <a:solidFill>
                  <a:srgbClr val="0000FF"/>
                </a:solidFill>
                <a:latin typeface="Menlo"/>
              </a:rPr>
              <a:t>FROM</a:t>
            </a:r>
            <a:r>
              <a:rPr lang="en-US" sz="2000" dirty="0">
                <a:solidFill>
                  <a:srgbClr val="000000"/>
                </a:solidFill>
                <a:latin typeface="Menlo"/>
              </a:rPr>
              <a:t> sys.tables; GO</a:t>
            </a:r>
            <a:endParaRPr lang="en-GB" sz="2000" dirty="0"/>
          </a:p>
        </p:txBody>
      </p:sp>
      <p:sp>
        <p:nvSpPr>
          <p:cNvPr id="7" name="Rectangle 6">
            <a:extLst>
              <a:ext uri="{FF2B5EF4-FFF2-40B4-BE49-F238E27FC236}">
                <a16:creationId xmlns:a16="http://schemas.microsoft.com/office/drawing/2014/main" id="{CCB2858E-56DB-4443-9893-6D424F211AFA}"/>
              </a:ext>
            </a:extLst>
          </p:cNvPr>
          <p:cNvSpPr/>
          <p:nvPr/>
        </p:nvSpPr>
        <p:spPr>
          <a:xfrm>
            <a:off x="6410036" y="5287815"/>
            <a:ext cx="5467928" cy="1015663"/>
          </a:xfrm>
          <a:prstGeom prst="rect">
            <a:avLst/>
          </a:prstGeom>
        </p:spPr>
        <p:txBody>
          <a:bodyPr wrap="square">
            <a:spAutoFit/>
          </a:bodyPr>
          <a:lstStyle/>
          <a:p>
            <a:r>
              <a:rPr lang="en-GB" sz="2000" dirty="0">
                <a:solidFill>
                  <a:srgbClr val="0000FF"/>
                </a:solidFill>
                <a:latin typeface="Menlo"/>
              </a:rPr>
              <a:t>INSERT</a:t>
            </a:r>
            <a:r>
              <a:rPr lang="en-GB" sz="2000" dirty="0">
                <a:solidFill>
                  <a:srgbClr val="000000"/>
                </a:solidFill>
                <a:latin typeface="Menlo"/>
              </a:rPr>
              <a:t> </a:t>
            </a:r>
            <a:r>
              <a:rPr lang="en-GB" sz="2000" dirty="0">
                <a:solidFill>
                  <a:srgbClr val="0000FF"/>
                </a:solidFill>
                <a:latin typeface="Menlo"/>
              </a:rPr>
              <a:t>INTO</a:t>
            </a:r>
            <a:r>
              <a:rPr lang="en-GB" sz="2000" dirty="0">
                <a:solidFill>
                  <a:srgbClr val="000000"/>
                </a:solidFill>
                <a:latin typeface="Menlo"/>
              </a:rPr>
              <a:t> Drivers (DriverID, LastName, FirstName, OriginCity) </a:t>
            </a:r>
            <a:r>
              <a:rPr lang="en-GB" sz="2000" dirty="0">
                <a:solidFill>
                  <a:srgbClr val="0000FF"/>
                </a:solidFill>
                <a:latin typeface="Menlo"/>
              </a:rPr>
              <a:t>VALUES</a:t>
            </a:r>
            <a:r>
              <a:rPr lang="en-GB" sz="2000" dirty="0">
                <a:solidFill>
                  <a:srgbClr val="000000"/>
                </a:solidFill>
                <a:latin typeface="Menlo"/>
              </a:rPr>
              <a:t> (</a:t>
            </a:r>
            <a:r>
              <a:rPr lang="en-GB" sz="2000" dirty="0">
                <a:solidFill>
                  <a:srgbClr val="B8D7A3"/>
                </a:solidFill>
                <a:latin typeface="Menlo"/>
              </a:rPr>
              <a:t>123</a:t>
            </a:r>
            <a:r>
              <a:rPr lang="en-GB" sz="2000" dirty="0">
                <a:solidFill>
                  <a:srgbClr val="000000"/>
                </a:solidFill>
                <a:latin typeface="Menlo"/>
              </a:rPr>
              <a:t>, </a:t>
            </a:r>
            <a:r>
              <a:rPr lang="en-GB" sz="2000" dirty="0">
                <a:solidFill>
                  <a:srgbClr val="A31515"/>
                </a:solidFill>
                <a:latin typeface="Menlo"/>
              </a:rPr>
              <a:t>'Zirne'</a:t>
            </a:r>
            <a:r>
              <a:rPr lang="en-GB" sz="2000" dirty="0">
                <a:solidFill>
                  <a:srgbClr val="000000"/>
                </a:solidFill>
                <a:latin typeface="Menlo"/>
              </a:rPr>
              <a:t>, </a:t>
            </a:r>
            <a:r>
              <a:rPr lang="en-GB" sz="2000" dirty="0">
                <a:solidFill>
                  <a:srgbClr val="A31515"/>
                </a:solidFill>
                <a:latin typeface="Menlo"/>
              </a:rPr>
              <a:t>'Laura'</a:t>
            </a:r>
            <a:r>
              <a:rPr lang="en-GB" sz="2000" dirty="0">
                <a:solidFill>
                  <a:srgbClr val="000000"/>
                </a:solidFill>
                <a:latin typeface="Menlo"/>
              </a:rPr>
              <a:t>, </a:t>
            </a:r>
            <a:r>
              <a:rPr lang="en-GB" sz="2000" dirty="0">
                <a:solidFill>
                  <a:srgbClr val="A31515"/>
                </a:solidFill>
                <a:latin typeface="Menlo"/>
              </a:rPr>
              <a:t>'Springfield'</a:t>
            </a:r>
            <a:r>
              <a:rPr lang="en-GB" sz="2000" dirty="0">
                <a:solidFill>
                  <a:srgbClr val="000000"/>
                </a:solidFill>
                <a:latin typeface="Menlo"/>
              </a:rPr>
              <a:t>); GO</a:t>
            </a:r>
            <a:endParaRPr lang="en-GB" sz="2000" dirty="0"/>
          </a:p>
        </p:txBody>
      </p:sp>
    </p:spTree>
    <p:extLst>
      <p:ext uri="{BB962C8B-B14F-4D97-AF65-F5344CB8AC3E}">
        <p14:creationId xmlns:p14="http://schemas.microsoft.com/office/powerpoint/2010/main" val="167015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5-30660_TR21_BO_CT_Template">
  <a:themeElements>
    <a:clrScheme name="Custom 9">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E0F75C"/>
      </a:hlink>
      <a:folHlink>
        <a:srgbClr val="E0F75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1D743414-A9BB-4CF3-B4F4-1B6740003A98}" vid="{B252F9E1-43BE-47F1-A402-A950D2CDF1D5}"/>
    </a:ext>
  </a:extLst>
</a:theme>
</file>

<file path=ppt/theme/theme5.xml><?xml version="1.0" encoding="utf-8"?>
<a:theme xmlns:a="http://schemas.openxmlformats.org/drawingml/2006/main" name="1_5-30660_TR21_BO_CT_Template">
  <a:themeElements>
    <a:clrScheme name="Custom 9">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E0F75C"/>
      </a:hlink>
      <a:folHlink>
        <a:srgbClr val="E0F75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1D743414-A9BB-4CF3-B4F4-1B6740003A98}" vid="{B252F9E1-43BE-47F1-A402-A950D2CDF1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2957</Words>
  <Application>Microsoft Office PowerPoint</Application>
  <PresentationFormat>Widescreen</PresentationFormat>
  <Paragraphs>452</Paragraphs>
  <Slides>41</Slides>
  <Notes>39</Notes>
  <HiddenSlides>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41</vt:i4>
      </vt:variant>
    </vt:vector>
  </HeadingPairs>
  <TitlesOfParts>
    <vt:vector size="56" baseType="lpstr">
      <vt:lpstr>Arial</vt:lpstr>
      <vt:lpstr>Calibri</vt:lpstr>
      <vt:lpstr>Consolas</vt:lpstr>
      <vt:lpstr>Menlo</vt:lpstr>
      <vt:lpstr>Segoe</vt:lpstr>
      <vt:lpstr>Segoe UI</vt:lpstr>
      <vt:lpstr>Segoe UI Light</vt:lpstr>
      <vt:lpstr>Segoe UI Semibold</vt:lpstr>
      <vt:lpstr>Segoe UI Semilight</vt:lpstr>
      <vt:lpstr>Wingdings</vt:lpstr>
      <vt:lpstr>WHITE TEMPLATE</vt:lpstr>
      <vt:lpstr>SOFT BLACK TEMPLATE</vt:lpstr>
      <vt:lpstr>FY17 EMPOWER Campaign Theme</vt:lpstr>
      <vt:lpstr>5-30660_TR21_BO_CT_Template</vt:lpstr>
      <vt:lpstr>1_5-30660_TR21_BO_CT_Template</vt:lpstr>
      <vt:lpstr>Presentation brief for MCT’s</vt:lpstr>
      <vt:lpstr>DP-200T01:  Working with Relational Data Stores in the Cloud </vt:lpstr>
      <vt:lpstr>Agenda</vt:lpstr>
      <vt:lpstr>PowerPoint Presentation</vt:lpstr>
      <vt:lpstr>Lesson Objectives</vt:lpstr>
      <vt:lpstr>Why Azure SQL Database is a good choice </vt:lpstr>
      <vt:lpstr>Azure SQL Database configuration options</vt:lpstr>
      <vt:lpstr>PowerPoint Presentation</vt:lpstr>
      <vt:lpstr>PowerPoint Presentation</vt:lpstr>
      <vt:lpstr>Review Questions</vt:lpstr>
      <vt:lpstr>PowerPoint Presentation</vt:lpstr>
      <vt:lpstr>Lesson Objectives</vt:lpstr>
      <vt:lpstr>Types of Data Warehousing Solution</vt:lpstr>
      <vt:lpstr>What is Azure SQL Data Warehouse</vt:lpstr>
      <vt:lpstr>Massively Parallel Processing (MPP) Concepts</vt:lpstr>
      <vt:lpstr>MPP SQL Table Geometries</vt:lpstr>
      <vt:lpstr>PowerPoint Presentation</vt:lpstr>
      <vt:lpstr>Review Questions</vt:lpstr>
      <vt:lpstr>PowerPoint Presentation</vt:lpstr>
      <vt:lpstr>Lesson Objectives</vt:lpstr>
      <vt:lpstr>PowerPoint Presentation</vt:lpstr>
      <vt:lpstr>PowerPoint Presentation</vt:lpstr>
      <vt:lpstr>PowerPoint Presentation</vt:lpstr>
      <vt:lpstr>PowerPoint Presentation</vt:lpstr>
      <vt:lpstr>Review Questions</vt:lpstr>
      <vt:lpstr>PowerPoint Presentation</vt:lpstr>
      <vt:lpstr>Lesson Objectives</vt:lpstr>
      <vt:lpstr>How PolyBase works</vt:lpstr>
      <vt:lpstr>PowerPoint Presentation</vt:lpstr>
      <vt:lpstr>PowerPoint Presentation</vt:lpstr>
      <vt:lpstr>PowerPoint Presentation</vt:lpstr>
      <vt:lpstr>Import data from Blob Store to SQL DW</vt:lpstr>
      <vt:lpstr>Import data from Blob Store to SQL DW</vt:lpstr>
      <vt:lpstr>Import data from Blob Store to SQL DW</vt:lpstr>
      <vt:lpstr>Review Questions</vt:lpstr>
      <vt:lpstr>Lab: Working with Relational Data Stores in the Cloud</vt:lpstr>
      <vt:lpstr>Lab overview</vt:lpstr>
      <vt:lpstr>Lab scenario</vt:lpstr>
      <vt:lpstr>Lab review</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2019-04-08T18:35:39Z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